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8"/>
  </p:notesMasterIdLst>
  <p:sldIdLst>
    <p:sldId id="257" r:id="rId5"/>
    <p:sldId id="258" r:id="rId6"/>
    <p:sldId id="263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292D3-0D6E-C0A0-67E9-299D77CB6B88}" v="41" dt="2024-06-04T11:58:16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163" autoAdjust="0"/>
  </p:normalViewPr>
  <p:slideViewPr>
    <p:cSldViewPr>
      <p:cViewPr>
        <p:scale>
          <a:sx n="82" d="100"/>
          <a:sy n="82" d="100"/>
        </p:scale>
        <p:origin x="-45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IO MARTIN, MARTA" userId="S::marta.rubio@madrid.org::74174ae2-495d-4756-92bf-246ce8d3025c" providerId="AD" clId="Web-{3BA292D3-0D6E-C0A0-67E9-299D77CB6B88}"/>
    <pc:docChg chg="modSld">
      <pc:chgData name="RUBIO MARTIN, MARTA" userId="S::marta.rubio@madrid.org::74174ae2-495d-4756-92bf-246ce8d3025c" providerId="AD" clId="Web-{3BA292D3-0D6E-C0A0-67E9-299D77CB6B88}" dt="2024-06-04T11:58:16.408" v="21" actId="20577"/>
      <pc:docMkLst>
        <pc:docMk/>
      </pc:docMkLst>
      <pc:sldChg chg="delSp modSp">
        <pc:chgData name="RUBIO MARTIN, MARTA" userId="S::marta.rubio@madrid.org::74174ae2-495d-4756-92bf-246ce8d3025c" providerId="AD" clId="Web-{3BA292D3-0D6E-C0A0-67E9-299D77CB6B88}" dt="2024-06-04T11:58:16.408" v="21" actId="20577"/>
        <pc:sldMkLst>
          <pc:docMk/>
          <pc:sldMk cId="3509310239" sldId="257"/>
        </pc:sldMkLst>
        <pc:spChg chg="mod">
          <ac:chgData name="RUBIO MARTIN, MARTA" userId="S::marta.rubio@madrid.org::74174ae2-495d-4756-92bf-246ce8d3025c" providerId="AD" clId="Web-{3BA292D3-0D6E-C0A0-67E9-299D77CB6B88}" dt="2024-06-04T11:58:16.408" v="21" actId="20577"/>
          <ac:spMkLst>
            <pc:docMk/>
            <pc:sldMk cId="3509310239" sldId="257"/>
            <ac:spMk id="3" creationId="{00000000-0000-0000-0000-000000000000}"/>
          </ac:spMkLst>
        </pc:spChg>
        <pc:spChg chg="del">
          <ac:chgData name="RUBIO MARTIN, MARTA" userId="S::marta.rubio@madrid.org::74174ae2-495d-4756-92bf-246ce8d3025c" providerId="AD" clId="Web-{3BA292D3-0D6E-C0A0-67E9-299D77CB6B88}" dt="2024-06-04T11:55:29.372" v="1"/>
          <ac:spMkLst>
            <pc:docMk/>
            <pc:sldMk cId="3509310239" sldId="257"/>
            <ac:spMk id="4" creationId="{00000000-0000-0000-0000-000000000000}"/>
          </ac:spMkLst>
        </pc:spChg>
      </pc:sldChg>
    </pc:docChg>
  </pc:docChgLst>
  <pc:docChgLst>
    <pc:chgData name="REMARTINEZ SIPOS, M. ANGELES" userId="S::mrs1450@madrid.org::cb8c1588-df68-4775-8981-7f33be3b651f" providerId="AD" clId="Web-{0C2DA18A-F3A2-D6AD-B553-FB812E373CF0}"/>
    <pc:docChg chg="modSld">
      <pc:chgData name="REMARTINEZ SIPOS, M. ANGELES" userId="S::mrs1450@madrid.org::cb8c1588-df68-4775-8981-7f33be3b651f" providerId="AD" clId="Web-{0C2DA18A-F3A2-D6AD-B553-FB812E373CF0}" dt="2024-04-01T13:32:15.223" v="2" actId="20577"/>
      <pc:docMkLst>
        <pc:docMk/>
      </pc:docMkLst>
      <pc:sldChg chg="modSp">
        <pc:chgData name="REMARTINEZ SIPOS, M. ANGELES" userId="S::mrs1450@madrid.org::cb8c1588-df68-4775-8981-7f33be3b651f" providerId="AD" clId="Web-{0C2DA18A-F3A2-D6AD-B553-FB812E373CF0}" dt="2024-04-01T13:32:15.223" v="2" actId="20577"/>
        <pc:sldMkLst>
          <pc:docMk/>
          <pc:sldMk cId="451921697" sldId="256"/>
        </pc:sldMkLst>
        <pc:spChg chg="mod">
          <ac:chgData name="REMARTINEZ SIPOS, M. ANGELES" userId="S::mrs1450@madrid.org::cb8c1588-df68-4775-8981-7f33be3b651f" providerId="AD" clId="Web-{0C2DA18A-F3A2-D6AD-B553-FB812E373CF0}" dt="2024-04-01T13:32:15.223" v="2" actId="20577"/>
          <ac:spMkLst>
            <pc:docMk/>
            <pc:sldMk cId="451921697" sldId="25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2F2DD-47F8-4C5D-93E1-83728F14DF10}" type="datetimeFigureOut">
              <a:rPr lang="es-ES" smtClean="0"/>
              <a:t>04/06/2024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D6E10-082D-4538-95D6-128DFCD0F6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50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361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1pPr>
    <a:lvl2pPr marL="526680" algn="l" defTabSz="1053361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2pPr>
    <a:lvl3pPr marL="1053361" algn="l" defTabSz="1053361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3pPr>
    <a:lvl4pPr marL="1580040" algn="l" defTabSz="1053361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4pPr>
    <a:lvl5pPr marL="2106721" algn="l" defTabSz="1053361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5pPr>
    <a:lvl6pPr marL="2633401" algn="l" defTabSz="1053361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6pPr>
    <a:lvl7pPr marL="3160082" algn="l" defTabSz="1053361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7pPr>
    <a:lvl8pPr marL="3686762" algn="l" defTabSz="1053361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8pPr>
    <a:lvl9pPr marL="4213443" algn="l" defTabSz="1053361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D6E10-082D-4538-95D6-128DFCD0F6B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70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D6E10-082D-4538-95D6-128DFCD0F6B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02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659D-CF28-4B94-B2E4-0A8674F00160}" type="datetimeFigureOut">
              <a:rPr lang="es-ES" smtClean="0"/>
              <a:t>04/06/2024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78B8-5D33-4837-9629-2ABC66C3E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4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659D-CF28-4B94-B2E4-0A8674F00160}" type="datetimeFigureOut">
              <a:rPr lang="es-ES" smtClean="0"/>
              <a:t>04/06/2024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78B8-5D33-4837-9629-2ABC66C3E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3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659D-CF28-4B94-B2E4-0A8674F00160}" type="datetimeFigureOut">
              <a:rPr lang="es-ES" smtClean="0"/>
              <a:t>04/06/2024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78B8-5D33-4837-9629-2ABC66C3E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24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659D-CF28-4B94-B2E4-0A8674F00160}" type="datetimeFigureOut">
              <a:rPr lang="es-ES" smtClean="0"/>
              <a:t>04/06/2024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78B8-5D33-4837-9629-2ABC66C3E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29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659D-CF28-4B94-B2E4-0A8674F00160}" type="datetimeFigureOut">
              <a:rPr lang="es-ES" smtClean="0"/>
              <a:t>04/06/2024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78B8-5D33-4837-9629-2ABC66C3E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9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659D-CF28-4B94-B2E4-0A8674F00160}" type="datetimeFigureOut">
              <a:rPr lang="es-ES" smtClean="0"/>
              <a:t>04/06/2024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78B8-5D33-4837-9629-2ABC66C3E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58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659D-CF28-4B94-B2E4-0A8674F00160}" type="datetimeFigureOut">
              <a:rPr lang="es-ES" smtClean="0"/>
              <a:t>04/06/2024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78B8-5D33-4837-9629-2ABC66C3E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30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659D-CF28-4B94-B2E4-0A8674F00160}" type="datetimeFigureOut">
              <a:rPr lang="es-ES" smtClean="0"/>
              <a:t>04/06/2024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78B8-5D33-4837-9629-2ABC66C3E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1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659D-CF28-4B94-B2E4-0A8674F00160}" type="datetimeFigureOut">
              <a:rPr lang="es-ES" smtClean="0"/>
              <a:t>04/06/2024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78B8-5D33-4837-9629-2ABC66C3E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62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659D-CF28-4B94-B2E4-0A8674F00160}" type="datetimeFigureOut">
              <a:rPr lang="es-ES" smtClean="0"/>
              <a:t>04/06/2024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78B8-5D33-4837-9629-2ABC66C3E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22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659D-CF28-4B94-B2E4-0A8674F00160}" type="datetimeFigureOut">
              <a:rPr lang="es-ES" smtClean="0"/>
              <a:t>04/06/2024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78B8-5D33-4837-9629-2ABC66C3E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31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8659D-CF28-4B94-B2E4-0A8674F00160}" type="datetimeFigureOut">
              <a:rPr lang="es-ES" smtClean="0"/>
              <a:t>04/06/2024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78B8-5D33-4837-9629-2ABC66C3E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43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27627" b="781"/>
          <a:stretch/>
        </p:blipFill>
        <p:spPr>
          <a:xfrm>
            <a:off x="1000800" y="2926272"/>
            <a:ext cx="10800000" cy="54062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00800" y="805194"/>
            <a:ext cx="1080000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sz="1100" dirty="0">
                <a:solidFill>
                  <a:schemeClr val="tx1"/>
                </a:solidFill>
              </a:rPr>
              <a:t>CARTEL PLAN DE COOPERACIÓN A LAS OBRAS Y SERVICIOS</a:t>
            </a:r>
          </a:p>
          <a:p>
            <a:pPr algn="l"/>
            <a:endParaRPr lang="es-ES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S" sz="1100" u="sng" dirty="0">
                <a:solidFill>
                  <a:schemeClr val="tx1"/>
                </a:solidFill>
              </a:rPr>
              <a:t>En el caso de obras:</a:t>
            </a:r>
          </a:p>
          <a:p>
            <a:pPr algn="l"/>
            <a:r>
              <a:rPr lang="es-ES" sz="1100" b="0" dirty="0">
                <a:solidFill>
                  <a:schemeClr val="tx1"/>
                </a:solidFill>
              </a:rPr>
              <a:t>Se colocarán a pie de obra, en lugar visible desde la firma del acta de comprobación del replanteo hasta un año después de la recepción de la actuación, de dimensiones mínimas 62,5 x 105,5cm con un material que resista la intemperie durante el tiempo que deba estar instalado.</a:t>
            </a:r>
          </a:p>
          <a:p>
            <a:pPr algn="l"/>
            <a:endParaRPr lang="es-ES" sz="1100" b="0" dirty="0">
              <a:solidFill>
                <a:schemeClr val="tx1"/>
              </a:solidFill>
            </a:endParaRPr>
          </a:p>
          <a:p>
            <a:pPr algn="l"/>
            <a:r>
              <a:rPr lang="es-ES" sz="1100" u="sng" dirty="0">
                <a:solidFill>
                  <a:schemeClr val="tx1"/>
                </a:solidFill>
              </a:rPr>
              <a:t>En el caso de suministros o adquisición de inmuebles:</a:t>
            </a:r>
          </a:p>
          <a:p>
            <a:pPr algn="l"/>
            <a:r>
              <a:rPr lang="es-ES" sz="1100" b="0" dirty="0">
                <a:solidFill>
                  <a:schemeClr val="tx1"/>
                </a:solidFill>
                <a:latin typeface="Arial"/>
                <a:cs typeface="Arial"/>
              </a:rPr>
              <a:t>Se colocará un cartel de tamaño mínimo DIN-A3 en lugar visible hasta un año después de la recepción de la actuación </a:t>
            </a:r>
            <a:endParaRPr lang="es-ES" sz="1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1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726272" y="1830601"/>
            <a:ext cx="1137602" cy="5050955"/>
          </a:xfrm>
          <a:prstGeom prst="rect">
            <a:avLst/>
          </a:prstGeom>
          <a:solidFill>
            <a:srgbClr val="DE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94"/>
          </a:p>
        </p:txBody>
      </p:sp>
      <p:sp>
        <p:nvSpPr>
          <p:cNvPr id="5" name="CuadroTexto 4"/>
          <p:cNvSpPr txBox="1"/>
          <p:nvPr/>
        </p:nvSpPr>
        <p:spPr>
          <a:xfrm>
            <a:off x="2250478" y="5713088"/>
            <a:ext cx="2275304" cy="23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59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sz="911" dirty="0">
                <a:solidFill>
                  <a:schemeClr val="tx1"/>
                </a:solidFill>
              </a:rPr>
              <a:t>TÉRMINO MUNICIPAL DE XXXXX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846647" y="6003036"/>
            <a:ext cx="2390095" cy="23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911" dirty="0">
                <a:solidFill>
                  <a:schemeClr val="tx1"/>
                </a:solidFill>
              </a:rPr>
              <a:t>INVERSIÓN: XX.XXX,XX €</a:t>
            </a:r>
          </a:p>
        </p:txBody>
      </p:sp>
      <p:pic>
        <p:nvPicPr>
          <p:cNvPr id="1026" name="Picture 2" descr="Archivo:Logotipo del Gobierno de la Comunidad de Madrid.svg - Wikipedia, la  enciclopedia lib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70"/>
          <a:stretch/>
        </p:blipFill>
        <p:spPr bwMode="auto">
          <a:xfrm>
            <a:off x="9349216" y="2103350"/>
            <a:ext cx="728066" cy="9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 rot="16200000">
            <a:off x="4708015" y="-1013404"/>
            <a:ext cx="1137602" cy="6825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94"/>
          </a:p>
        </p:txBody>
      </p:sp>
      <p:sp>
        <p:nvSpPr>
          <p:cNvPr id="13" name="Triángulo rectángulo 12"/>
          <p:cNvSpPr/>
          <p:nvPr/>
        </p:nvSpPr>
        <p:spPr>
          <a:xfrm rot="10800000" flipH="1">
            <a:off x="8689178" y="1830603"/>
            <a:ext cx="364033" cy="1137602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94"/>
          </a:p>
        </p:txBody>
      </p:sp>
      <p:sp>
        <p:nvSpPr>
          <p:cNvPr id="15" name="Rectángulo 14"/>
          <p:cNvSpPr/>
          <p:nvPr/>
        </p:nvSpPr>
        <p:spPr>
          <a:xfrm rot="16200000">
            <a:off x="5208388" y="2389010"/>
            <a:ext cx="636966" cy="960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94" dirty="0"/>
          </a:p>
        </p:txBody>
      </p:sp>
      <p:sp>
        <p:nvSpPr>
          <p:cNvPr id="4" name="CuadroTexto 3"/>
          <p:cNvSpPr txBox="1">
            <a:spLocks/>
          </p:cNvSpPr>
          <p:nvPr/>
        </p:nvSpPr>
        <p:spPr>
          <a:xfrm>
            <a:off x="2159567" y="2096821"/>
            <a:ext cx="6120018" cy="470837"/>
          </a:xfrm>
          <a:prstGeom prst="rect">
            <a:avLst/>
          </a:prstGeom>
          <a:noFill/>
        </p:spPr>
        <p:txBody>
          <a:bodyPr wrap="square" lIns="23117" tIns="11558" rIns="23117" bIns="11558" rtlCol="0" anchor="t">
            <a:spAutoFit/>
          </a:bodyPr>
          <a:lstStyle/>
          <a:p>
            <a:r>
              <a:rPr lang="es-ES" sz="2908" b="1" dirty="0">
                <a:latin typeface="Arial"/>
                <a:cs typeface="Arial"/>
              </a:rPr>
              <a:t>PLAN DE COOPERACIÓN</a:t>
            </a:r>
            <a:endParaRPr lang="es-ES" sz="290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>
            <a:spLocks/>
          </p:cNvSpPr>
          <p:nvPr/>
        </p:nvSpPr>
        <p:spPr>
          <a:xfrm>
            <a:off x="2205348" y="2488294"/>
            <a:ext cx="6120018" cy="334645"/>
          </a:xfrm>
          <a:prstGeom prst="rect">
            <a:avLst/>
          </a:prstGeom>
          <a:noFill/>
        </p:spPr>
        <p:txBody>
          <a:bodyPr wrap="square" lIns="23117" tIns="11558" rIns="23117" bIns="11558" rtlCol="0" anchor="t">
            <a:spAutoFit/>
          </a:bodyPr>
          <a:lstStyle/>
          <a:p>
            <a:r>
              <a:rPr lang="es-ES" sz="2023" b="1" dirty="0">
                <a:latin typeface="Arial" panose="020B0604020202020204" pitchFamily="34" charset="0"/>
                <a:cs typeface="Arial" panose="020B0604020202020204" pitchFamily="34" charset="0"/>
              </a:rPr>
              <a:t>A LAS OBRAS Y SERVICIOS MUNICIPALES</a:t>
            </a:r>
          </a:p>
        </p:txBody>
      </p:sp>
      <p:sp>
        <p:nvSpPr>
          <p:cNvPr id="22" name="Rectángulo 21"/>
          <p:cNvSpPr/>
          <p:nvPr/>
        </p:nvSpPr>
        <p:spPr>
          <a:xfrm rot="10800000" flipV="1">
            <a:off x="2227616" y="6972520"/>
            <a:ext cx="1365123" cy="4550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>
                <a:solidFill>
                  <a:schemeClr val="accent5"/>
                </a:solidFill>
              </a:rPr>
              <a:t>ESCUDO AYUNTAMIENTO</a:t>
            </a:r>
            <a:endParaRPr lang="es-ES" sz="675" dirty="0"/>
          </a:p>
        </p:txBody>
      </p:sp>
      <p:sp>
        <p:nvSpPr>
          <p:cNvPr id="9" name="CuadroTexto 8"/>
          <p:cNvSpPr txBox="1"/>
          <p:nvPr/>
        </p:nvSpPr>
        <p:spPr>
          <a:xfrm>
            <a:off x="6670800" y="7072601"/>
            <a:ext cx="3367144" cy="31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708" dirty="0">
                <a:solidFill>
                  <a:schemeClr val="tx1"/>
                </a:solidFill>
              </a:rPr>
              <a:t>DIRECCIÓN GENERAL DE REEQUILIBRIO TERRITORIAL</a:t>
            </a:r>
          </a:p>
          <a:p>
            <a:r>
              <a:rPr lang="es-ES" sz="708" dirty="0">
                <a:solidFill>
                  <a:schemeClr val="tx1"/>
                </a:solidFill>
              </a:rPr>
              <a:t>CONSEJERÍA DE PRESIDENCIA, JUSTICIA Y ADMINISTRACIÓN LOCAL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2261351" y="6096359"/>
            <a:ext cx="2519449" cy="24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sz="1011" dirty="0">
                <a:solidFill>
                  <a:schemeClr val="tx1"/>
                </a:solidFill>
              </a:rPr>
              <a:t>DENOMINACIÓN DE LA ACTUACIÓN</a:t>
            </a:r>
            <a:endParaRPr lang="es-ES" sz="708" dirty="0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 rot="10800000" flipV="1">
            <a:off x="2227616" y="5963311"/>
            <a:ext cx="2575532" cy="546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94" dirty="0"/>
          </a:p>
        </p:txBody>
      </p:sp>
      <p:sp>
        <p:nvSpPr>
          <p:cNvPr id="32" name="Rectángulo 31"/>
          <p:cNvSpPr/>
          <p:nvPr/>
        </p:nvSpPr>
        <p:spPr>
          <a:xfrm rot="10800000" flipV="1">
            <a:off x="4803148" y="5959462"/>
            <a:ext cx="2575532" cy="546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94" dirty="0"/>
          </a:p>
        </p:txBody>
      </p:sp>
      <p:sp>
        <p:nvSpPr>
          <p:cNvPr id="33" name="Rectángulo 32"/>
          <p:cNvSpPr/>
          <p:nvPr/>
        </p:nvSpPr>
        <p:spPr>
          <a:xfrm rot="10800000" flipV="1">
            <a:off x="7378457" y="5959462"/>
            <a:ext cx="2575532" cy="546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94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383826" y="5947487"/>
            <a:ext cx="2745788" cy="23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sz="911" b="0" dirty="0">
                <a:solidFill>
                  <a:schemeClr val="tx1"/>
                </a:solidFill>
              </a:rPr>
              <a:t>Empresa adjudicataria: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846648" y="6256028"/>
            <a:ext cx="250946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825" dirty="0">
                <a:solidFill>
                  <a:schemeClr val="tx1"/>
                </a:solidFill>
              </a:rPr>
              <a:t>Financiación: Comunidad de Madrid 100%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7383826" y="6122935"/>
            <a:ext cx="2745788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sz="708" b="0" dirty="0">
                <a:solidFill>
                  <a:schemeClr val="tx1"/>
                </a:solidFill>
              </a:rPr>
              <a:t>Redactor Proyecto: </a:t>
            </a:r>
          </a:p>
          <a:p>
            <a:pPr algn="l"/>
            <a:r>
              <a:rPr lang="es-ES" sz="708" b="0" dirty="0">
                <a:solidFill>
                  <a:schemeClr val="tx1"/>
                </a:solidFill>
              </a:rPr>
              <a:t>Dirección Facultativa:</a:t>
            </a:r>
          </a:p>
          <a:p>
            <a:pPr algn="l"/>
            <a:r>
              <a:rPr lang="es-ES" sz="708" b="0" dirty="0">
                <a:solidFill>
                  <a:schemeClr val="tx1"/>
                </a:solidFill>
              </a:rPr>
              <a:t>Coordinador de Seguridad y Salud:</a:t>
            </a:r>
          </a:p>
        </p:txBody>
      </p:sp>
      <p:sp>
        <p:nvSpPr>
          <p:cNvPr id="28" name="Rectángulo 27"/>
          <p:cNvSpPr/>
          <p:nvPr/>
        </p:nvSpPr>
        <p:spPr>
          <a:xfrm rot="10800000" flipV="1">
            <a:off x="3951674" y="6972526"/>
            <a:ext cx="1365123" cy="4550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11" dirty="0">
                <a:solidFill>
                  <a:schemeClr val="accent5"/>
                </a:solidFill>
              </a:rPr>
              <a:t>LOGO EMPRESA ADJUDICATARIA</a:t>
            </a:r>
          </a:p>
        </p:txBody>
      </p:sp>
      <p:sp>
        <p:nvSpPr>
          <p:cNvPr id="29" name="Rectángulo 28"/>
          <p:cNvSpPr/>
          <p:nvPr/>
        </p:nvSpPr>
        <p:spPr>
          <a:xfrm rot="10800000" flipV="1">
            <a:off x="730800" y="1830600"/>
            <a:ext cx="9596671" cy="568574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94" dirty="0"/>
          </a:p>
        </p:txBody>
      </p:sp>
      <p:sp>
        <p:nvSpPr>
          <p:cNvPr id="34" name="Rectángulo 33"/>
          <p:cNvSpPr/>
          <p:nvPr/>
        </p:nvSpPr>
        <p:spPr>
          <a:xfrm rot="10800000" flipV="1">
            <a:off x="10493425" y="3019823"/>
            <a:ext cx="2096150" cy="449652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011" dirty="0">
                <a:solidFill>
                  <a:schemeClr val="accent5"/>
                </a:solidFill>
              </a:rPr>
              <a:t>Se utilizarán imágenes “</a:t>
            </a:r>
            <a:r>
              <a:rPr lang="es-ES" sz="1011" i="1" dirty="0">
                <a:solidFill>
                  <a:schemeClr val="accent5"/>
                </a:solidFill>
              </a:rPr>
              <a:t>tipo boceto con lápiz</a:t>
            </a:r>
            <a:r>
              <a:rPr lang="es-ES" sz="1011" dirty="0">
                <a:solidFill>
                  <a:schemeClr val="accent5"/>
                </a:solidFill>
              </a:rPr>
              <a:t>” similares a las siguientes:</a:t>
            </a: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4"/>
          <a:srcRect l="30580"/>
          <a:stretch/>
        </p:blipFill>
        <p:spPr>
          <a:xfrm flipH="1">
            <a:off x="10787782" y="3760477"/>
            <a:ext cx="614246" cy="862478"/>
          </a:xfrm>
          <a:prstGeom prst="rect">
            <a:avLst/>
          </a:prstGeom>
        </p:spPr>
      </p:pic>
      <p:pic>
        <p:nvPicPr>
          <p:cNvPr id="36" name="Imagen 3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6555" y="6321180"/>
            <a:ext cx="1834373" cy="113923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7"/>
          <a:srcRect l="64977" t="22593" r="7830"/>
          <a:stretch/>
        </p:blipFill>
        <p:spPr>
          <a:xfrm>
            <a:off x="11792137" y="3438855"/>
            <a:ext cx="637685" cy="182923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8"/>
          <a:srcRect b="38197"/>
          <a:stretch/>
        </p:blipFill>
        <p:spPr>
          <a:xfrm>
            <a:off x="10738279" y="5383961"/>
            <a:ext cx="1532681" cy="937058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46555" y="4726619"/>
            <a:ext cx="992454" cy="599562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726270" y="955538"/>
            <a:ext cx="495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sz="2000" dirty="0">
                <a:solidFill>
                  <a:schemeClr val="tx1"/>
                </a:solidFill>
              </a:rPr>
              <a:t>Cartel para municipios de </a:t>
            </a:r>
          </a:p>
          <a:p>
            <a:pPr algn="l"/>
            <a:r>
              <a:rPr lang="es-ES" sz="2000" dirty="0">
                <a:solidFill>
                  <a:schemeClr val="tx1"/>
                </a:solidFill>
              </a:rPr>
              <a:t>MENOS DE 5.000 HABITANTES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6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726272" y="1830601"/>
            <a:ext cx="1137602" cy="5050955"/>
          </a:xfrm>
          <a:prstGeom prst="rect">
            <a:avLst/>
          </a:prstGeom>
          <a:solidFill>
            <a:srgbClr val="DE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94"/>
          </a:p>
        </p:txBody>
      </p:sp>
      <p:sp>
        <p:nvSpPr>
          <p:cNvPr id="5" name="CuadroTexto 4"/>
          <p:cNvSpPr txBox="1"/>
          <p:nvPr/>
        </p:nvSpPr>
        <p:spPr>
          <a:xfrm>
            <a:off x="2250478" y="5713088"/>
            <a:ext cx="2275304" cy="23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59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sz="911" dirty="0">
                <a:solidFill>
                  <a:schemeClr val="tx1"/>
                </a:solidFill>
              </a:rPr>
              <a:t>TÉRMINO MUNICIPAL DE XXXXX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846648" y="5968445"/>
            <a:ext cx="2390095" cy="23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911" dirty="0">
                <a:solidFill>
                  <a:schemeClr val="tx1"/>
                </a:solidFill>
              </a:rPr>
              <a:t>INVERSIÓN: XX.XXX,XX €</a:t>
            </a:r>
          </a:p>
        </p:txBody>
      </p:sp>
      <p:pic>
        <p:nvPicPr>
          <p:cNvPr id="1026" name="Picture 2" descr="Archivo:Logotipo del Gobierno de la Comunidad de Madrid.svg - Wikipedia, la  enciclopedia lib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70"/>
          <a:stretch/>
        </p:blipFill>
        <p:spPr bwMode="auto">
          <a:xfrm>
            <a:off x="9349216" y="2103350"/>
            <a:ext cx="728066" cy="9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 rot="16200000">
            <a:off x="4708015" y="-1013404"/>
            <a:ext cx="1137602" cy="6825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94"/>
          </a:p>
        </p:txBody>
      </p:sp>
      <p:sp>
        <p:nvSpPr>
          <p:cNvPr id="13" name="Triángulo rectángulo 12"/>
          <p:cNvSpPr/>
          <p:nvPr/>
        </p:nvSpPr>
        <p:spPr>
          <a:xfrm rot="10800000" flipH="1">
            <a:off x="8689178" y="1830603"/>
            <a:ext cx="364033" cy="1137602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94"/>
          </a:p>
        </p:txBody>
      </p:sp>
      <p:sp>
        <p:nvSpPr>
          <p:cNvPr id="15" name="Rectángulo 14"/>
          <p:cNvSpPr/>
          <p:nvPr/>
        </p:nvSpPr>
        <p:spPr>
          <a:xfrm rot="16200000">
            <a:off x="5208388" y="2389010"/>
            <a:ext cx="636966" cy="960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94" dirty="0"/>
          </a:p>
        </p:txBody>
      </p:sp>
      <p:sp>
        <p:nvSpPr>
          <p:cNvPr id="4" name="CuadroTexto 3"/>
          <p:cNvSpPr txBox="1">
            <a:spLocks/>
          </p:cNvSpPr>
          <p:nvPr/>
        </p:nvSpPr>
        <p:spPr>
          <a:xfrm>
            <a:off x="2159567" y="2096821"/>
            <a:ext cx="6120018" cy="470837"/>
          </a:xfrm>
          <a:prstGeom prst="rect">
            <a:avLst/>
          </a:prstGeom>
          <a:noFill/>
        </p:spPr>
        <p:txBody>
          <a:bodyPr wrap="square" lIns="23117" tIns="11558" rIns="23117" bIns="11558" rtlCol="0" anchor="t">
            <a:spAutoFit/>
          </a:bodyPr>
          <a:lstStyle/>
          <a:p>
            <a:r>
              <a:rPr lang="es-ES" sz="2908" b="1" dirty="0">
                <a:latin typeface="Arial"/>
                <a:cs typeface="Arial"/>
              </a:rPr>
              <a:t>PLAN DE COOPERACIÓN</a:t>
            </a:r>
            <a:endParaRPr lang="es-ES" sz="290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>
            <a:spLocks/>
          </p:cNvSpPr>
          <p:nvPr/>
        </p:nvSpPr>
        <p:spPr>
          <a:xfrm>
            <a:off x="2205348" y="2488294"/>
            <a:ext cx="6120018" cy="334645"/>
          </a:xfrm>
          <a:prstGeom prst="rect">
            <a:avLst/>
          </a:prstGeom>
          <a:noFill/>
        </p:spPr>
        <p:txBody>
          <a:bodyPr wrap="square" lIns="23117" tIns="11558" rIns="23117" bIns="11558" rtlCol="0" anchor="t">
            <a:spAutoFit/>
          </a:bodyPr>
          <a:lstStyle/>
          <a:p>
            <a:r>
              <a:rPr lang="es-ES" sz="2023" b="1" dirty="0">
                <a:latin typeface="Arial" panose="020B0604020202020204" pitchFamily="34" charset="0"/>
                <a:cs typeface="Arial" panose="020B0604020202020204" pitchFamily="34" charset="0"/>
              </a:rPr>
              <a:t>A LAS OBRAS Y SERVICIOS MUNICIPALES</a:t>
            </a:r>
          </a:p>
        </p:txBody>
      </p:sp>
      <p:sp>
        <p:nvSpPr>
          <p:cNvPr id="22" name="Rectángulo 21"/>
          <p:cNvSpPr/>
          <p:nvPr/>
        </p:nvSpPr>
        <p:spPr>
          <a:xfrm rot="10800000" flipV="1">
            <a:off x="2227616" y="6972520"/>
            <a:ext cx="1365123" cy="4550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>
                <a:solidFill>
                  <a:schemeClr val="accent5"/>
                </a:solidFill>
              </a:rPr>
              <a:t>ESCUDO AYUNTAMIENTO</a:t>
            </a:r>
            <a:endParaRPr lang="es-ES" sz="675" dirty="0"/>
          </a:p>
        </p:txBody>
      </p:sp>
      <p:sp>
        <p:nvSpPr>
          <p:cNvPr id="9" name="CuadroTexto 8"/>
          <p:cNvSpPr txBox="1"/>
          <p:nvPr/>
        </p:nvSpPr>
        <p:spPr>
          <a:xfrm>
            <a:off x="6670800" y="7072601"/>
            <a:ext cx="3367144" cy="31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708" dirty="0">
                <a:solidFill>
                  <a:schemeClr val="tx1"/>
                </a:solidFill>
              </a:rPr>
              <a:t>DIRECCIÓN GENERAL DE REEQUILIBRIO TERRITORIAL</a:t>
            </a:r>
          </a:p>
          <a:p>
            <a:r>
              <a:rPr lang="es-ES" sz="708" dirty="0">
                <a:solidFill>
                  <a:schemeClr val="tx1"/>
                </a:solidFill>
              </a:rPr>
              <a:t>CONSEJERÍA DE PRESIDENCIA, JUSTICIA Y ADMINISTRACIÓN LOCAL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2261351" y="6096359"/>
            <a:ext cx="2519449" cy="24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sz="1011" dirty="0">
                <a:solidFill>
                  <a:schemeClr val="tx1"/>
                </a:solidFill>
              </a:rPr>
              <a:t>DENOMINACIÓN DE LA ACTUACIÓN</a:t>
            </a:r>
            <a:endParaRPr lang="es-ES" sz="708" dirty="0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 rot="10800000" flipV="1">
            <a:off x="2227616" y="5963311"/>
            <a:ext cx="2575532" cy="546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94" dirty="0"/>
          </a:p>
        </p:txBody>
      </p:sp>
      <p:sp>
        <p:nvSpPr>
          <p:cNvPr id="32" name="Rectángulo 31"/>
          <p:cNvSpPr/>
          <p:nvPr/>
        </p:nvSpPr>
        <p:spPr>
          <a:xfrm rot="10800000" flipV="1">
            <a:off x="4803148" y="5959462"/>
            <a:ext cx="2575532" cy="546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94" dirty="0"/>
          </a:p>
        </p:txBody>
      </p:sp>
      <p:sp>
        <p:nvSpPr>
          <p:cNvPr id="33" name="Rectángulo 32"/>
          <p:cNvSpPr/>
          <p:nvPr/>
        </p:nvSpPr>
        <p:spPr>
          <a:xfrm rot="10800000" flipV="1">
            <a:off x="7378457" y="5959462"/>
            <a:ext cx="2575532" cy="546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94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383826" y="5947487"/>
            <a:ext cx="2745788" cy="23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sz="911" b="0" dirty="0">
                <a:solidFill>
                  <a:schemeClr val="tx1"/>
                </a:solidFill>
              </a:rPr>
              <a:t>Empresa adjudicataria: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851519" y="6177830"/>
            <a:ext cx="24769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750" dirty="0">
                <a:solidFill>
                  <a:schemeClr val="tx1"/>
                </a:solidFill>
              </a:rPr>
              <a:t>Financiación: Comunidad de Madrid 80%</a:t>
            </a:r>
          </a:p>
          <a:p>
            <a:pPr algn="just"/>
            <a:r>
              <a:rPr lang="es-ES" sz="750" dirty="0">
                <a:solidFill>
                  <a:schemeClr val="tx1"/>
                </a:solidFill>
              </a:rPr>
              <a:t>Financiación: Ayuntamiento de XXXX 20%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7383826" y="6122935"/>
            <a:ext cx="2745788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sz="708" b="0" dirty="0">
                <a:solidFill>
                  <a:schemeClr val="tx1"/>
                </a:solidFill>
              </a:rPr>
              <a:t>Redactor Proyecto: </a:t>
            </a:r>
          </a:p>
          <a:p>
            <a:pPr algn="l"/>
            <a:r>
              <a:rPr lang="es-ES" sz="708" b="0" dirty="0">
                <a:solidFill>
                  <a:schemeClr val="tx1"/>
                </a:solidFill>
              </a:rPr>
              <a:t>Dirección Facultativa:</a:t>
            </a:r>
          </a:p>
          <a:p>
            <a:pPr algn="l"/>
            <a:r>
              <a:rPr lang="es-ES" sz="708" b="0" dirty="0">
                <a:solidFill>
                  <a:schemeClr val="tx1"/>
                </a:solidFill>
              </a:rPr>
              <a:t>Coordinador de Seguridad y Salud:</a:t>
            </a:r>
          </a:p>
        </p:txBody>
      </p:sp>
      <p:sp>
        <p:nvSpPr>
          <p:cNvPr id="28" name="Rectángulo 27"/>
          <p:cNvSpPr/>
          <p:nvPr/>
        </p:nvSpPr>
        <p:spPr>
          <a:xfrm rot="10800000" flipV="1">
            <a:off x="3951674" y="6972526"/>
            <a:ext cx="1365123" cy="4550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11" dirty="0">
                <a:solidFill>
                  <a:schemeClr val="accent5"/>
                </a:solidFill>
              </a:rPr>
              <a:t>LOGO EMPRESA ADJUDICATARIA</a:t>
            </a:r>
          </a:p>
        </p:txBody>
      </p:sp>
      <p:sp>
        <p:nvSpPr>
          <p:cNvPr id="29" name="Rectángulo 28"/>
          <p:cNvSpPr/>
          <p:nvPr/>
        </p:nvSpPr>
        <p:spPr>
          <a:xfrm rot="10800000" flipV="1">
            <a:off x="730800" y="1830600"/>
            <a:ext cx="9596671" cy="568574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94" dirty="0"/>
          </a:p>
        </p:txBody>
      </p:sp>
      <p:sp>
        <p:nvSpPr>
          <p:cNvPr id="34" name="Rectángulo 33"/>
          <p:cNvSpPr/>
          <p:nvPr/>
        </p:nvSpPr>
        <p:spPr>
          <a:xfrm rot="10800000" flipV="1">
            <a:off x="10493425" y="3019823"/>
            <a:ext cx="2096150" cy="449652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011" dirty="0">
                <a:solidFill>
                  <a:schemeClr val="accent5"/>
                </a:solidFill>
              </a:rPr>
              <a:t>Se utilizarán imágenes “</a:t>
            </a:r>
            <a:r>
              <a:rPr lang="es-ES" sz="1011" i="1" dirty="0">
                <a:solidFill>
                  <a:schemeClr val="accent5"/>
                </a:solidFill>
              </a:rPr>
              <a:t>tipo boceto con lápiz</a:t>
            </a:r>
            <a:r>
              <a:rPr lang="es-ES" sz="1011" dirty="0">
                <a:solidFill>
                  <a:schemeClr val="accent5"/>
                </a:solidFill>
              </a:rPr>
              <a:t>” similares a las siguientes:</a:t>
            </a: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  <a:p>
            <a:pPr algn="ctr"/>
            <a:endParaRPr lang="es-ES" sz="1011" dirty="0">
              <a:solidFill>
                <a:schemeClr val="accent5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4"/>
          <a:srcRect l="30580"/>
          <a:stretch/>
        </p:blipFill>
        <p:spPr>
          <a:xfrm flipH="1">
            <a:off x="10787782" y="3760477"/>
            <a:ext cx="614246" cy="862478"/>
          </a:xfrm>
          <a:prstGeom prst="rect">
            <a:avLst/>
          </a:prstGeom>
        </p:spPr>
      </p:pic>
      <p:pic>
        <p:nvPicPr>
          <p:cNvPr id="36" name="Imagen 3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6555" y="6321180"/>
            <a:ext cx="1834373" cy="113923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7"/>
          <a:srcRect l="64977" t="22593" r="7830"/>
          <a:stretch/>
        </p:blipFill>
        <p:spPr>
          <a:xfrm>
            <a:off x="11792137" y="3438855"/>
            <a:ext cx="637685" cy="182923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8"/>
          <a:srcRect b="38197"/>
          <a:stretch/>
        </p:blipFill>
        <p:spPr>
          <a:xfrm>
            <a:off x="10738279" y="5383961"/>
            <a:ext cx="1532681" cy="937058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46555" y="4726619"/>
            <a:ext cx="992454" cy="599562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726270" y="955538"/>
            <a:ext cx="632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sz="2000" dirty="0">
                <a:solidFill>
                  <a:schemeClr val="tx1"/>
                </a:solidFill>
              </a:rPr>
              <a:t>Cartel para municipios de </a:t>
            </a:r>
          </a:p>
          <a:p>
            <a:pPr algn="l"/>
            <a:r>
              <a:rPr lang="es-ES" sz="2000" dirty="0">
                <a:solidFill>
                  <a:schemeClr val="tx1"/>
                </a:solidFill>
              </a:rPr>
              <a:t>MÁS DE 5.000 Y MENOS DE 20.000 HABITANTES </a:t>
            </a:r>
          </a:p>
        </p:txBody>
      </p:sp>
    </p:spTree>
    <p:extLst>
      <p:ext uri="{BB962C8B-B14F-4D97-AF65-F5344CB8AC3E}">
        <p14:creationId xmlns:p14="http://schemas.microsoft.com/office/powerpoint/2010/main" val="1719306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516CB78A2FB94FBAC6D9585FF990F9" ma:contentTypeVersion="" ma:contentTypeDescription="Crear nuevo documento." ma:contentTypeScope="" ma:versionID="380e0c04535fda63f4cbcdd056a457d4">
  <xsd:schema xmlns:xsd="http://www.w3.org/2001/XMLSchema" xmlns:xs="http://www.w3.org/2001/XMLSchema" xmlns:p="http://schemas.microsoft.com/office/2006/metadata/properties" xmlns:ns2="69b6a8ec-e4c0-4102-bf26-b7a419ebd850" xmlns:ns3="29f8a6c0-ade4-4c0e-9603-d0c469494652" xmlns:ns4="2b0cc7a3-a48f-4467-845b-5de784e2a7c9" targetNamespace="http://schemas.microsoft.com/office/2006/metadata/properties" ma:root="true" ma:fieldsID="a5ed399d8a00a21adbe7843f1ca85fa4" ns2:_="" ns3:_="" ns4:_="">
    <xsd:import namespace="69b6a8ec-e4c0-4102-bf26-b7a419ebd850"/>
    <xsd:import namespace="29f8a6c0-ade4-4c0e-9603-d0c469494652"/>
    <xsd:import namespace="2b0cc7a3-a48f-4467-845b-5de784e2a7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Hiperv_x00ed_nculo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6a8ec-e4c0-4102-bf26-b7a419ebd8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Hiperv_x00ed_nculo" ma:index="20" nillable="true" ma:displayName="Hipervínculo" ma:format="Hyperlink" ma:internalName="Hiperv_x00ed_ncul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f6a6488a-54df-425c-be80-a6bf39aec3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Estado de aprobación" ma:internalName="Estado_x0020_de_x0020_aprobaci_x00f3_n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8a6c0-ade4-4c0e-9603-d0c469494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c7a3-a48f-4467-845b-5de784e2a7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F786FE3-B69E-42C3-AF61-1FB2E6D7D747}" ma:internalName="TaxCatchAll" ma:showField="CatchAllData" ma:web="{29f8a6c0-ade4-4c0e-9603-d0c469494652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0cc7a3-a48f-4467-845b-5de784e2a7c9" xsi:nil="true"/>
    <lcf76f155ced4ddcb4097134ff3c332f xmlns="69b6a8ec-e4c0-4102-bf26-b7a419ebd850">
      <Terms xmlns="http://schemas.microsoft.com/office/infopath/2007/PartnerControls"/>
    </lcf76f155ced4ddcb4097134ff3c332f>
    <Hiperv_x00ed_nculo xmlns="69b6a8ec-e4c0-4102-bf26-b7a419ebd850">
      <Url xsi:nil="true"/>
      <Description xsi:nil="true"/>
    </Hiperv_x00ed_nculo>
    <_Flow_SignoffStatus xmlns="69b6a8ec-e4c0-4102-bf26-b7a419ebd850" xsi:nil="true"/>
  </documentManagement>
</p:properties>
</file>

<file path=customXml/itemProps1.xml><?xml version="1.0" encoding="utf-8"?>
<ds:datastoreItem xmlns:ds="http://schemas.openxmlformats.org/officeDocument/2006/customXml" ds:itemID="{82CD81F0-9F97-4F9F-BB87-6A80AFBCFD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F51A35-3D40-413D-B915-49532B265937}"/>
</file>

<file path=customXml/itemProps3.xml><?xml version="1.0" encoding="utf-8"?>
<ds:datastoreItem xmlns:ds="http://schemas.openxmlformats.org/officeDocument/2006/customXml" ds:itemID="{80B5EC17-BCD5-4AF2-8C21-885D29AEAD3E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14c7a05-f50b-4627-abc3-3f16a063b06e"/>
    <ds:schemaRef ds:uri="http://schemas.microsoft.com/office/2006/documentManagement/types"/>
    <ds:schemaRef ds:uri="2b0cc7a3-a48f-4467-845b-5de784e2a7c9"/>
    <ds:schemaRef ds:uri="http://schemas.microsoft.com/office/2006/metadata/properties"/>
    <ds:schemaRef ds:uri="64cec566-9f1d-4fbd-ab9c-af03d4af5daf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</TotalTime>
  <Words>284</Words>
  <Application>Microsoft Office PowerPoint</Application>
  <PresentationFormat>Papel A3 (297 x 420 mm)</PresentationFormat>
  <Paragraphs>94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Comunidad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FAJARDO VIZCAYNO, JUAN</dc:creator>
  <cp:lastModifiedBy>RUBIO MARTIN, MARTA</cp:lastModifiedBy>
  <cp:revision>73</cp:revision>
  <dcterms:created xsi:type="dcterms:W3CDTF">2023-06-28T07:43:12Z</dcterms:created>
  <dcterms:modified xsi:type="dcterms:W3CDTF">2024-06-04T11:58:16Z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0x010100B2D6254A4C46F649BEAF18D02E8C5685</vt:lpwstr>
  </property>
  <property fmtid="{D5CDD505-2E9C-101B-9397-08002B2CF9AE}" pid="3" name="MediaServiceImageTags">
    <vt:lpwstr/>
  </property>
</Properties>
</file>