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6858000" cy="12192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84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503" autoAdjust="0"/>
    <p:restoredTop sz="94660"/>
  </p:normalViewPr>
  <p:slideViewPr>
    <p:cSldViewPr snapToGrid="0" showGuides="1">
      <p:cViewPr>
        <p:scale>
          <a:sx n="70" d="100"/>
          <a:sy n="70" d="100"/>
        </p:scale>
        <p:origin x="1594" y="-2410"/>
      </p:cViewPr>
      <p:guideLst>
        <p:guide orient="horz" pos="384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995312"/>
            <a:ext cx="5829300" cy="4244622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6403623"/>
            <a:ext cx="5143500" cy="2943577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1771C-C4B8-4D60-B3E4-7601477E53A7}" type="datetimeFigureOut">
              <a:rPr lang="es-ES" smtClean="0"/>
              <a:t>14/12/2023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E4D62-EA23-45A4-A40A-9FF822E285E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658887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1771C-C4B8-4D60-B3E4-7601477E53A7}" type="datetimeFigureOut">
              <a:rPr lang="es-ES" smtClean="0"/>
              <a:t>14/12/2023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E4D62-EA23-45A4-A40A-9FF822E285E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508318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649111"/>
            <a:ext cx="1478756" cy="10332156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649111"/>
            <a:ext cx="4350544" cy="10332156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1771C-C4B8-4D60-B3E4-7601477E53A7}" type="datetimeFigureOut">
              <a:rPr lang="es-ES" smtClean="0"/>
              <a:t>14/12/2023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E4D62-EA23-45A4-A40A-9FF822E285E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39850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1771C-C4B8-4D60-B3E4-7601477E53A7}" type="datetimeFigureOut">
              <a:rPr lang="es-ES" smtClean="0"/>
              <a:t>14/12/2023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E4D62-EA23-45A4-A40A-9FF822E285E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512371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3039537"/>
            <a:ext cx="5915025" cy="5071532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8159048"/>
            <a:ext cx="5915025" cy="266699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1771C-C4B8-4D60-B3E4-7601477E53A7}" type="datetimeFigureOut">
              <a:rPr lang="es-ES" smtClean="0"/>
              <a:t>14/12/2023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E4D62-EA23-45A4-A40A-9FF822E285E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352934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3245556"/>
            <a:ext cx="2914650" cy="7735712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3245556"/>
            <a:ext cx="2914650" cy="7735712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1771C-C4B8-4D60-B3E4-7601477E53A7}" type="datetimeFigureOut">
              <a:rPr lang="es-ES" smtClean="0"/>
              <a:t>14/12/2023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E4D62-EA23-45A4-A40A-9FF822E285E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524327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49114"/>
            <a:ext cx="5915025" cy="2356556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988734"/>
            <a:ext cx="2901255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4453467"/>
            <a:ext cx="2901255" cy="6550379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988734"/>
            <a:ext cx="2915543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4453467"/>
            <a:ext cx="2915543" cy="6550379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1771C-C4B8-4D60-B3E4-7601477E53A7}" type="datetimeFigureOut">
              <a:rPr lang="es-ES" smtClean="0"/>
              <a:t>14/12/2023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E4D62-EA23-45A4-A40A-9FF822E285E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645924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1771C-C4B8-4D60-B3E4-7601477E53A7}" type="datetimeFigureOut">
              <a:rPr lang="es-ES" smtClean="0"/>
              <a:t>14/12/2023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E4D62-EA23-45A4-A40A-9FF822E285E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448397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1771C-C4B8-4D60-B3E4-7601477E53A7}" type="datetimeFigureOut">
              <a:rPr lang="es-ES" smtClean="0"/>
              <a:t>14/12/2023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E4D62-EA23-45A4-A40A-9FF822E285E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62358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755425"/>
            <a:ext cx="3471863" cy="8664222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1771C-C4B8-4D60-B3E4-7601477E53A7}" type="datetimeFigureOut">
              <a:rPr lang="es-ES" smtClean="0"/>
              <a:t>14/12/2023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E4D62-EA23-45A4-A40A-9FF822E285E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826359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755425"/>
            <a:ext cx="3471863" cy="8664222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1771C-C4B8-4D60-B3E4-7601477E53A7}" type="datetimeFigureOut">
              <a:rPr lang="es-ES" smtClean="0"/>
              <a:t>14/12/2023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E4D62-EA23-45A4-A40A-9FF822E285E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640489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649114"/>
            <a:ext cx="5915025" cy="23565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3245556"/>
            <a:ext cx="5915025" cy="77357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01771C-C4B8-4D60-B3E4-7601477E53A7}" type="datetimeFigureOut">
              <a:rPr lang="es-ES" smtClean="0"/>
              <a:t>14/12/2023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11300181"/>
            <a:ext cx="2314575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3E4D62-EA23-45A4-A40A-9FF822E285E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344381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-5824087" y="1693564"/>
            <a:ext cx="18506174" cy="2360985"/>
          </a:xfrm>
        </p:spPr>
        <p:txBody>
          <a:bodyPr>
            <a:noAutofit/>
          </a:bodyPr>
          <a:lstStyle/>
          <a:p>
            <a:pPr algn="ctr"/>
            <a:r>
              <a:rPr lang="es-ES" sz="4000" b="1" dirty="0" smtClean="0">
                <a:latin typeface="Helvetica" panose="020B0604020202020204" pitchFamily="34" charset="0"/>
                <a:cs typeface="Helvetica" panose="020B0604020202020204" pitchFamily="34" charset="0"/>
              </a:rPr>
              <a:t>AULA </a:t>
            </a:r>
            <a:br>
              <a:rPr lang="es-ES" sz="4000" b="1" dirty="0" smtClean="0">
                <a:latin typeface="Helvetica" panose="020B0604020202020204" pitchFamily="34" charset="0"/>
                <a:cs typeface="Helvetica" panose="020B0604020202020204" pitchFamily="34" charset="0"/>
              </a:rPr>
            </a:br>
            <a:r>
              <a:rPr lang="es-ES" sz="4000" b="1" dirty="0" smtClean="0">
                <a:latin typeface="Helvetica" panose="020B0604020202020204" pitchFamily="34" charset="0"/>
                <a:cs typeface="Helvetica" panose="020B0604020202020204" pitchFamily="34" charset="0"/>
              </a:rPr>
              <a:t>DE </a:t>
            </a:r>
            <a:br>
              <a:rPr lang="es-ES" sz="4000" b="1" dirty="0" smtClean="0">
                <a:latin typeface="Helvetica" panose="020B0604020202020204" pitchFamily="34" charset="0"/>
                <a:cs typeface="Helvetica" panose="020B0604020202020204" pitchFamily="34" charset="0"/>
              </a:rPr>
            </a:br>
            <a:r>
              <a:rPr lang="es-ES" sz="4000" b="1" dirty="0" smtClean="0">
                <a:latin typeface="Helvetica" panose="020B0604020202020204" pitchFamily="34" charset="0"/>
                <a:cs typeface="Helvetica" panose="020B0604020202020204" pitchFamily="34" charset="0"/>
              </a:rPr>
              <a:t>CAPACITACIÓN DIGITAL</a:t>
            </a:r>
            <a:endParaRPr lang="es-ES" sz="4000" b="1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5" name="Marcador de contenido 4"/>
          <p:cNvSpPr>
            <a:spLocks noGrp="1"/>
          </p:cNvSpPr>
          <p:nvPr>
            <p:ph idx="1"/>
          </p:nvPr>
        </p:nvSpPr>
        <p:spPr>
          <a:xfrm>
            <a:off x="357186" y="4597102"/>
            <a:ext cx="6272213" cy="5771374"/>
          </a:xfrm>
        </p:spPr>
        <p:txBody>
          <a:bodyPr>
            <a:normAutofit/>
          </a:bodyPr>
          <a:lstStyle/>
          <a:p>
            <a:r>
              <a:rPr lang="es-ES" sz="2400" dirty="0">
                <a:latin typeface="Helvetica" panose="020B0604020202020204" pitchFamily="34" charset="0"/>
                <a:cs typeface="Helvetica" panose="020B0604020202020204" pitchFamily="34" charset="0"/>
              </a:rPr>
              <a:t>[…</a:t>
            </a:r>
            <a:r>
              <a:rPr lang="es-ES" sz="2000" dirty="0">
                <a:latin typeface="Helvetica" panose="020B0604020202020204" pitchFamily="34" charset="0"/>
                <a:cs typeface="Helvetica" panose="020B0604020202020204" pitchFamily="34" charset="0"/>
              </a:rPr>
              <a:t>Nombre del Centro Educativo</a:t>
            </a:r>
            <a:r>
              <a:rPr lang="es-ES" sz="2000" dirty="0" smtClean="0">
                <a:latin typeface="Helvetica" panose="020B0604020202020204" pitchFamily="34" charset="0"/>
                <a:cs typeface="Helvetica" panose="020B0604020202020204" pitchFamily="34" charset="0"/>
              </a:rPr>
              <a:t>…]</a:t>
            </a:r>
          </a:p>
          <a:p>
            <a:endParaRPr lang="es-ES" sz="2400" dirty="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endParaRPr lang="es-ES" sz="2400" dirty="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algn="just"/>
            <a:r>
              <a:rPr lang="es-ES" sz="2000" dirty="0">
                <a:latin typeface="Helvetica" panose="020B0604020202020204" pitchFamily="34" charset="0"/>
                <a:cs typeface="Helvetica" panose="020B0604020202020204" pitchFamily="34" charset="0"/>
              </a:rPr>
              <a:t>Aula adaptada </a:t>
            </a:r>
            <a:r>
              <a:rPr lang="es-ES" sz="2000" dirty="0" smtClean="0">
                <a:latin typeface="Helvetica" panose="020B0604020202020204" pitchFamily="34" charset="0"/>
                <a:cs typeface="Helvetica" panose="020B0604020202020204" pitchFamily="34" charset="0"/>
              </a:rPr>
              <a:t>según el </a:t>
            </a:r>
            <a:r>
              <a:rPr lang="es-ES" sz="2000" dirty="0">
                <a:latin typeface="Helvetica" panose="020B0604020202020204" pitchFamily="34" charset="0"/>
                <a:cs typeface="Helvetica" panose="020B0604020202020204" pitchFamily="34" charset="0"/>
              </a:rPr>
              <a:t>Plan de Recuperación, Transformación y Resiliencia, concretamente </a:t>
            </a:r>
            <a:r>
              <a:rPr lang="es-ES" sz="2000" dirty="0" smtClean="0">
                <a:latin typeface="Helvetica" panose="020B0604020202020204" pitchFamily="34" charset="0"/>
                <a:cs typeface="Helvetica" panose="020B0604020202020204" pitchFamily="34" charset="0"/>
              </a:rPr>
              <a:t>perteneciente a </a:t>
            </a:r>
            <a:r>
              <a:rPr lang="es-ES" sz="2000" dirty="0">
                <a:latin typeface="Helvetica" panose="020B0604020202020204" pitchFamily="34" charset="0"/>
                <a:cs typeface="Helvetica" panose="020B0604020202020204" pitchFamily="34" charset="0"/>
              </a:rPr>
              <a:t>la palanca VII, referida a la educación y conocimiento, formación continua y desarrollo de capacidades, </a:t>
            </a:r>
            <a:r>
              <a:rPr lang="es-ES" sz="2000" dirty="0" smtClean="0">
                <a:latin typeface="Helvetica" panose="020B0604020202020204" pitchFamily="34" charset="0"/>
                <a:cs typeface="Helvetica" panose="020B0604020202020204" pitchFamily="34" charset="0"/>
              </a:rPr>
              <a:t>donde se </a:t>
            </a:r>
            <a:r>
              <a:rPr lang="es-ES" sz="2000" dirty="0">
                <a:latin typeface="Helvetica" panose="020B0604020202020204" pitchFamily="34" charset="0"/>
                <a:cs typeface="Helvetica" panose="020B0604020202020204" pitchFamily="34" charset="0"/>
              </a:rPr>
              <a:t>incluye el componente 19: Plan Nacional de Capacidades Digitales, en cuyo marco se encuadra la inversión 1: Competencias Digitales Trasversales y el proyecto 01 </a:t>
            </a:r>
            <a:r>
              <a:rPr lang="es-ES" sz="2000" i="1" dirty="0" smtClean="0">
                <a:latin typeface="Helvetica" panose="020B0604020202020204" pitchFamily="34" charset="0"/>
                <a:cs typeface="Helvetica" panose="020B0604020202020204" pitchFamily="34" charset="0"/>
              </a:rPr>
              <a:t>&lt;&lt;Red </a:t>
            </a:r>
            <a:r>
              <a:rPr lang="es-ES" sz="2000" i="1" dirty="0">
                <a:latin typeface="Helvetica" panose="020B0604020202020204" pitchFamily="34" charset="0"/>
                <a:cs typeface="Helvetica" panose="020B0604020202020204" pitchFamily="34" charset="0"/>
              </a:rPr>
              <a:t>de Centros Nacionales de Capacitación </a:t>
            </a:r>
            <a:r>
              <a:rPr lang="es-ES" sz="2000" i="1" dirty="0" smtClean="0">
                <a:latin typeface="Helvetica" panose="020B0604020202020204" pitchFamily="34" charset="0"/>
                <a:cs typeface="Helvetica" panose="020B0604020202020204" pitchFamily="34" charset="0"/>
              </a:rPr>
              <a:t>Digital&gt;&gt; </a:t>
            </a:r>
            <a:r>
              <a:rPr lang="es-ES" sz="2000" dirty="0">
                <a:latin typeface="Helvetica" panose="020B0604020202020204" pitchFamily="34" charset="0"/>
                <a:cs typeface="Helvetica" panose="020B0604020202020204" pitchFamily="34" charset="0"/>
              </a:rPr>
              <a:t>que desarrolla el programa de cooperación territorial para la creación de esta red de centros nacionales de </a:t>
            </a:r>
            <a:r>
              <a:rPr lang="es-ES" sz="2000">
                <a:latin typeface="Helvetica" panose="020B0604020202020204" pitchFamily="34" charset="0"/>
                <a:cs typeface="Helvetica" panose="020B0604020202020204" pitchFamily="34" charset="0"/>
              </a:rPr>
              <a:t>capacitación </a:t>
            </a:r>
            <a:r>
              <a:rPr lang="es-ES" sz="2000" smtClean="0">
                <a:latin typeface="Helvetica" panose="020B0604020202020204" pitchFamily="34" charset="0"/>
                <a:cs typeface="Helvetica" panose="020B0604020202020204" pitchFamily="34" charset="0"/>
              </a:rPr>
              <a:t>digital.</a:t>
            </a:r>
            <a:endParaRPr lang="es-ES" sz="2000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pic>
        <p:nvPicPr>
          <p:cNvPr id="8" name="Imagen 7" descr="D:\Perfiles\rpr77\Documents\LOGOS\MEFP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9651" y="338773"/>
            <a:ext cx="1719869" cy="100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CuadroTexto 9"/>
          <p:cNvSpPr txBox="1"/>
          <p:nvPr/>
        </p:nvSpPr>
        <p:spPr>
          <a:xfrm>
            <a:off x="142875" y="10911030"/>
            <a:ext cx="6610458" cy="12010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000" i="1" dirty="0">
                <a:latin typeface="Helvetica" panose="020B0604020202020204" pitchFamily="34" charset="0"/>
                <a:cs typeface="Helvetica" panose="020B0604020202020204" pitchFamily="34" charset="0"/>
              </a:rPr>
              <a:t>Plan de Recuperación, Transformación y </a:t>
            </a:r>
            <a:r>
              <a:rPr lang="es-ES" sz="2000" i="1" dirty="0" smtClean="0">
                <a:latin typeface="Helvetica" panose="020B0604020202020204" pitchFamily="34" charset="0"/>
                <a:cs typeface="Helvetica" panose="020B0604020202020204" pitchFamily="34" charset="0"/>
              </a:rPr>
              <a:t>Resiliencia </a:t>
            </a:r>
            <a:r>
              <a:rPr lang="es-ES" sz="2000" i="1" dirty="0">
                <a:latin typeface="Helvetica" panose="020B0604020202020204" pitchFamily="34" charset="0"/>
                <a:cs typeface="Helvetica" panose="020B0604020202020204" pitchFamily="34" charset="0"/>
              </a:rPr>
              <a:t>- Financiado por la Unión Europea – </a:t>
            </a:r>
            <a:r>
              <a:rPr lang="es-ES" sz="2000" i="1" dirty="0" err="1">
                <a:latin typeface="Helvetica" panose="020B0604020202020204" pitchFamily="34" charset="0"/>
                <a:cs typeface="Helvetica" panose="020B0604020202020204" pitchFamily="34" charset="0"/>
              </a:rPr>
              <a:t>Next</a:t>
            </a:r>
            <a:r>
              <a:rPr lang="es-ES" sz="2000" i="1" dirty="0">
                <a:latin typeface="Helvetica" panose="020B0604020202020204" pitchFamily="34" charset="0"/>
                <a:cs typeface="Helvetica" panose="020B0604020202020204" pitchFamily="34" charset="0"/>
              </a:rPr>
              <a:t> </a:t>
            </a:r>
            <a:r>
              <a:rPr lang="es-ES" sz="2000" i="1" dirty="0" err="1">
                <a:latin typeface="Helvetica" panose="020B0604020202020204" pitchFamily="34" charset="0"/>
                <a:cs typeface="Helvetica" panose="020B0604020202020204" pitchFamily="34" charset="0"/>
              </a:rPr>
              <a:t>Generation</a:t>
            </a:r>
            <a:r>
              <a:rPr lang="es-ES" sz="2000" i="1" dirty="0">
                <a:latin typeface="Helvetica" panose="020B0604020202020204" pitchFamily="34" charset="0"/>
                <a:cs typeface="Helvetica" panose="020B0604020202020204" pitchFamily="34" charset="0"/>
              </a:rPr>
              <a:t> EU</a:t>
            </a:r>
          </a:p>
          <a:p>
            <a:endParaRPr lang="es-ES" sz="3205" dirty="0"/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50065" y="319773"/>
            <a:ext cx="1460707" cy="1008000"/>
          </a:xfrm>
          <a:prstGeom prst="rect">
            <a:avLst/>
          </a:prstGeom>
        </p:spPr>
      </p:pic>
      <p:pic>
        <p:nvPicPr>
          <p:cNvPr id="11" name="Imagen 1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7186" y="241135"/>
            <a:ext cx="1152000" cy="1116662"/>
          </a:xfrm>
          <a:prstGeom prst="rect">
            <a:avLst/>
          </a:prstGeom>
        </p:spPr>
      </p:pic>
      <p:pic>
        <p:nvPicPr>
          <p:cNvPr id="12" name="Imagen 11" descr="simbolo"/>
          <p:cNvPicPr/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0453" t="35710"/>
          <a:stretch/>
        </p:blipFill>
        <p:spPr bwMode="auto">
          <a:xfrm>
            <a:off x="5571459" y="319773"/>
            <a:ext cx="1008000" cy="100800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101524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25</TotalTime>
  <Words>115</Words>
  <Application>Microsoft Office PowerPoint</Application>
  <PresentationFormat>Panorámica</PresentationFormat>
  <Paragraphs>6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Helvetica</vt:lpstr>
      <vt:lpstr>Tema de Office</vt:lpstr>
      <vt:lpstr>AULA  DE  CAPACITACIÓN DIGITAL</vt:lpstr>
    </vt:vector>
  </TitlesOfParts>
  <Company>Comunidad de Madrid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Aula del Curso de Capacitación Digital</dc:title>
  <dc:creator>PLAZA RODRIGUEZ, RAUL</dc:creator>
  <cp:lastModifiedBy>VALVERDE FERRER, MANUEL</cp:lastModifiedBy>
  <cp:revision>5</cp:revision>
  <dcterms:created xsi:type="dcterms:W3CDTF">2023-11-27T16:21:05Z</dcterms:created>
  <dcterms:modified xsi:type="dcterms:W3CDTF">2023-12-14T08:12:42Z</dcterms:modified>
</cp:coreProperties>
</file>