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7" r:id="rId3"/>
    <p:sldId id="274" r:id="rId4"/>
    <p:sldId id="308" r:id="rId5"/>
    <p:sldId id="309" r:id="rId6"/>
    <p:sldId id="300" r:id="rId7"/>
    <p:sldId id="291" r:id="rId8"/>
    <p:sldId id="306" r:id="rId9"/>
    <p:sldId id="295" r:id="rId10"/>
    <p:sldId id="299" r:id="rId11"/>
    <p:sldId id="301" r:id="rId12"/>
    <p:sldId id="289" r:id="rId13"/>
  </p:sldIdLst>
  <p:sldSz cx="12192000" cy="6858000"/>
  <p:notesSz cx="6735763" cy="98663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D0D3"/>
    <a:srgbClr val="E8E9EA"/>
    <a:srgbClr val="E3E9ED"/>
    <a:srgbClr val="F5F7F9"/>
    <a:srgbClr val="F1F5F5"/>
    <a:srgbClr val="EFF2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77" autoAdjust="0"/>
    <p:restoredTop sz="94660"/>
  </p:normalViewPr>
  <p:slideViewPr>
    <p:cSldViewPr snapToGrid="0">
      <p:cViewPr varScale="1">
        <p:scale>
          <a:sx n="69" d="100"/>
          <a:sy n="69" d="100"/>
        </p:scale>
        <p:origin x="4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1600" b="0" cap="none" dirty="0" smtClean="0"/>
              <a:t>Emplea tu capacidad. Participantes e inserciones en</a:t>
            </a:r>
            <a:r>
              <a:rPr lang="es-ES" sz="1600" b="0" cap="none" baseline="0" dirty="0" smtClean="0"/>
              <a:t> los 62 Centros Ocupacionales y 20 Centros de Rehabilitación Laboral cofinanciados por el FSE Año 2019</a:t>
            </a:r>
            <a:endParaRPr lang="es-ES" sz="1600" b="0" cap="non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4.7313351495673124E-2"/>
          <c:y val="6.7813864591978704E-2"/>
          <c:w val="0.94002094148180426"/>
          <c:h val="0.82374679224151859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514279111384149E-3"/>
                  <c:y val="-0.3646358543417366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1.214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83A-4E71-B5E2-B2D945019789}"/>
                </c:ext>
              </c:extLst>
            </c:dLbl>
            <c:dLbl>
              <c:idx val="1"/>
              <c:layout>
                <c:manualLayout>
                  <c:x val="1.1514279111383727E-3"/>
                  <c:y val="-0.121545284780578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83A-4E71-B5E2-B2D945019789}"/>
                </c:ext>
              </c:extLst>
            </c:dLbl>
            <c:dLbl>
              <c:idx val="2"/>
              <c:layout>
                <c:manualLayout>
                  <c:x val="-6.9085674668304901E-3"/>
                  <c:y val="-0.3893004201680672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1.332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458297864971591E-2"/>
                      <c:h val="0.102201914098972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83A-4E71-B5E2-B2D945019789}"/>
                </c:ext>
              </c:extLst>
            </c:dLbl>
            <c:dLbl>
              <c:idx val="3"/>
              <c:layout>
                <c:manualLayout>
                  <c:x val="-1.1514279111384149E-3"/>
                  <c:y val="-0.2668067226890756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846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83A-4E71-B5E2-B2D945019789}"/>
                </c:ext>
              </c:extLst>
            </c:dLbl>
            <c:dLbl>
              <c:idx val="4"/>
              <c:layout>
                <c:manualLayout>
                  <c:x val="-1.1514279111384995E-3"/>
                  <c:y val="-0.130438842203548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83A-4E71-B5E2-B2D945019789}"/>
                </c:ext>
              </c:extLst>
            </c:dLbl>
            <c:dLbl>
              <c:idx val="5"/>
              <c:layout>
                <c:manualLayout>
                  <c:x val="-1.1514279111384149E-3"/>
                  <c:y val="-0.11561624649859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83A-4E71-B5E2-B2D945019789}"/>
                </c:ext>
              </c:extLst>
            </c:dLbl>
            <c:dLbl>
              <c:idx val="6"/>
              <c:layout>
                <c:manualLayout>
                  <c:x val="-3.4542837334154137E-3"/>
                  <c:y val="-0.13340336134453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83A-4E71-B5E2-B2D945019789}"/>
                </c:ext>
              </c:extLst>
            </c:dLbl>
            <c:dLbl>
              <c:idx val="7"/>
              <c:layout>
                <c:manualLayout>
                  <c:x val="-5.7571395556920745E-3"/>
                  <c:y val="-0.11561624649859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83A-4E71-B5E2-B2D945019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Participantes AIL CO</c:v>
                </c:pt>
                <c:pt idx="1">
                  <c:v>Inserciones CO (18,04%)</c:v>
                </c:pt>
                <c:pt idx="2">
                  <c:v>Participantes CRL</c:v>
                </c:pt>
                <c:pt idx="3">
                  <c:v>Inserciones CRL (63,51%)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 formatCode="#,##0">
                  <c:v>1139</c:v>
                </c:pt>
                <c:pt idx="1">
                  <c:v>226</c:v>
                </c:pt>
                <c:pt idx="2" formatCode="#,##0">
                  <c:v>1120</c:v>
                </c:pt>
                <c:pt idx="3">
                  <c:v>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83A-4E71-B5E2-B2D9450197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69611672"/>
        <c:axId val="469610496"/>
      </c:barChar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Nº de Hombres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83A-4E71-B5E2-B2D94501978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F83A-4E71-B5E2-B2D94501978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F83A-4E71-B5E2-B2D94501978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F83A-4E71-B5E2-B2D945019789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666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83A-4E71-B5E2-B2D94501978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137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F83A-4E71-B5E2-B2D945019789}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801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83A-4E71-B5E2-B2D945019789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511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F83A-4E71-B5E2-B2D945019789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F83A-4E71-B5E2-B2D945019789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F83A-4E71-B5E2-B2D945019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Participantes AIL CO</c:v>
                </c:pt>
                <c:pt idx="1">
                  <c:v>Inserciones CO (18,04%)</c:v>
                </c:pt>
                <c:pt idx="2">
                  <c:v>Participantes CRL</c:v>
                </c:pt>
                <c:pt idx="3">
                  <c:v>Inserciones CRL (63,51%)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619</c:v>
                </c:pt>
                <c:pt idx="1">
                  <c:v>129</c:v>
                </c:pt>
                <c:pt idx="2" formatCode="#,##0">
                  <c:v>724</c:v>
                </c:pt>
                <c:pt idx="3" formatCode="#,##0">
                  <c:v>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F83A-4E71-B5E2-B2D94501978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Nº de Mujeres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83A-4E71-B5E2-B2D94501978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83A-4E71-B5E2-B2D94501978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F83A-4E71-B5E2-B2D94501978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F83A-4E71-B5E2-B2D945019789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548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F83A-4E71-B5E2-B2D94501978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82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F83A-4E71-B5E2-B2D945019789}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531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F83A-4E71-B5E2-B2D945019789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335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F83A-4E71-B5E2-B2D945019789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F83A-4E71-B5E2-B2D945019789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F83A-4E71-B5E2-B2D945019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Participantes AIL CO</c:v>
                </c:pt>
                <c:pt idx="1">
                  <c:v>Inserciones CO (18,04%)</c:v>
                </c:pt>
                <c:pt idx="2">
                  <c:v>Participantes CRL</c:v>
                </c:pt>
                <c:pt idx="3">
                  <c:v>Inserciones CRL (63,51%)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520</c:v>
                </c:pt>
                <c:pt idx="1">
                  <c:v>97</c:v>
                </c:pt>
                <c:pt idx="2">
                  <c:v>396</c:v>
                </c:pt>
                <c:pt idx="3">
                  <c:v>260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F83A-4E71-B5E2-B2D9450197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68095760"/>
        <c:axId val="469613632"/>
      </c:barChart>
      <c:valAx>
        <c:axId val="469610496"/>
        <c:scaling>
          <c:orientation val="minMax"/>
        </c:scaling>
        <c:delete val="1"/>
        <c:axPos val="r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469611672"/>
        <c:crosses val="max"/>
        <c:crossBetween val="between"/>
      </c:valAx>
      <c:catAx>
        <c:axId val="469611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69610496"/>
        <c:crosses val="autoZero"/>
        <c:auto val="1"/>
        <c:lblAlgn val="ctr"/>
        <c:lblOffset val="100"/>
        <c:noMultiLvlLbl val="0"/>
      </c:catAx>
      <c:valAx>
        <c:axId val="469613632"/>
        <c:scaling>
          <c:orientation val="minMax"/>
          <c:max val="20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68095760"/>
        <c:crosses val="autoZero"/>
        <c:crossBetween val="between"/>
      </c:valAx>
      <c:catAx>
        <c:axId val="4680957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696136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r"/>
      <c:legendEntry>
        <c:idx val="0"/>
        <c:delete val="1"/>
      </c:legendEntry>
      <c:layout>
        <c:manualLayout>
          <c:xMode val="edge"/>
          <c:yMode val="edge"/>
          <c:x val="0.85570087824937258"/>
          <c:y val="0.16041013071895424"/>
          <c:w val="0.12854178545489064"/>
          <c:h val="0.13086928104575163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s-ES" sz="1600" b="1" baseline="0" dirty="0" smtClean="0">
                <a:solidFill>
                  <a:schemeClr val="tx2"/>
                </a:solidFill>
              </a:rPr>
              <a:t>Tasas de inserción laboral global, masculina y femenina.  Proyectos cofinanciados por el Fondo Social Europeo.  Años 2018 y 2019.</a:t>
            </a:r>
            <a:endParaRPr lang="es-ES" sz="1600" b="1" dirty="0">
              <a:solidFill>
                <a:schemeClr val="tx2"/>
              </a:solidFill>
            </a:endParaRPr>
          </a:p>
        </c:rich>
      </c:tx>
      <c:layout>
        <c:manualLayout>
          <c:xMode val="edge"/>
          <c:yMode val="edge"/>
          <c:x val="0.14921723919166521"/>
          <c:y val="8.49772393483486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0.14732081282481371"/>
          <c:y val="0.37232971640740031"/>
          <c:w val="0.78556647510105315"/>
          <c:h val="0.5088606683310926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Tasa Masculina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5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Año 2019</c:v>
                </c:pt>
                <c:pt idx="1">
                  <c:v>Año 2018</c:v>
                </c:pt>
              </c:strCache>
            </c:strRef>
          </c:cat>
          <c:val>
            <c:numRef>
              <c:f>Hoja1!$B$2:$B$3</c:f>
              <c:numCache>
                <c:formatCode>0.00%</c:formatCode>
                <c:ptCount val="2"/>
                <c:pt idx="0">
                  <c:v>0.58950000000000002</c:v>
                </c:pt>
                <c:pt idx="1">
                  <c:v>0.59930000000000005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65-4EBE-9BFE-2622DD787A22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Tasa global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5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Año 2019</c:v>
                </c:pt>
                <c:pt idx="1">
                  <c:v>Año 2018</c:v>
                </c:pt>
              </c:strCache>
            </c:strRef>
          </c:cat>
          <c:val>
            <c:numRef>
              <c:f>Hoja1!$C$2:$C$3</c:f>
              <c:numCache>
                <c:formatCode>0.00%</c:formatCode>
                <c:ptCount val="2"/>
                <c:pt idx="0">
                  <c:v>0.42270000000000002</c:v>
                </c:pt>
                <c:pt idx="1">
                  <c:v>0.46360000000000001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65-4EBE-9BFE-2622DD787A22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Tasa Femenina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8000"/>
                    <a:lumMod val="110000"/>
                  </a:schemeClr>
                </a:gs>
                <a:gs pos="84000">
                  <a:schemeClr val="accent5">
                    <a:shade val="90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5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Año 2019</c:v>
                </c:pt>
                <c:pt idx="1">
                  <c:v>Año 2018</c:v>
                </c:pt>
              </c:strCache>
            </c:strRef>
          </c:cat>
          <c:val>
            <c:numRef>
              <c:f>Hoja1!$D$2:$D$3</c:f>
              <c:numCache>
                <c:formatCode>0.00%</c:formatCode>
                <c:ptCount val="2"/>
                <c:pt idx="0">
                  <c:v>0.41049999999999998</c:v>
                </c:pt>
                <c:pt idx="1">
                  <c:v>0.4007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65-4EBE-9BFE-2622DD787A2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73381832"/>
        <c:axId val="473374776"/>
      </c:barChart>
      <c:valAx>
        <c:axId val="473374776"/>
        <c:scaling>
          <c:orientation val="minMax"/>
          <c:max val="0.60000000000000009"/>
        </c:scaling>
        <c:delete val="0"/>
        <c:axPos val="t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3381832"/>
        <c:crosses val="max"/>
        <c:crossBetween val="between"/>
      </c:valAx>
      <c:catAx>
        <c:axId val="473381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33747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cap="all" spc="5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ES" sz="1600" b="0" i="0" cap="none" baseline="0" dirty="0" smtClean="0">
                <a:effectLst/>
              </a:rPr>
              <a:t>Emplea tu capacidad. Participantes e inserciones en Aulas, SERPAIS y OVI.  Año 2019</a:t>
            </a:r>
            <a:endParaRPr lang="es-ES" sz="1600" cap="none" dirty="0" smtClean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endParaRPr lang="es-ES" sz="1200" cap="non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200" b="1" i="0" u="none" strike="noStrike" kern="1200" cap="all" spc="5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4.7313351495673124E-2"/>
          <c:y val="6.7813864591978704E-2"/>
          <c:w val="0.94002094148180426"/>
          <c:h val="0.82374679224151859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54283733415245E-3"/>
                  <c:y val="-0.3498132586367880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657-4E9F-9380-FCDDA29B0549}"/>
                </c:ext>
              </c:extLst>
            </c:dLbl>
            <c:dLbl>
              <c:idx val="1"/>
              <c:layout>
                <c:manualLayout>
                  <c:x val="2.3028558222768299E-3"/>
                  <c:y val="-0.2223389355742296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657-4E9F-9380-FCDDA29B0549}"/>
                </c:ext>
              </c:extLst>
            </c:dLbl>
            <c:dLbl>
              <c:idx val="2"/>
              <c:layout>
                <c:manualLayout>
                  <c:x val="4.6057116445535756E-3"/>
                  <c:y val="-0.3676003734827264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411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657-4E9F-9380-FCDDA29B0549}"/>
                </c:ext>
              </c:extLst>
            </c:dLbl>
            <c:dLbl>
              <c:idx val="3"/>
              <c:layout>
                <c:manualLayout>
                  <c:x val="1.1514279111384149E-3"/>
                  <c:y val="-0.2490196078431372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657-4E9F-9380-FCDDA29B0549}"/>
                </c:ext>
              </c:extLst>
            </c:dLbl>
            <c:dLbl>
              <c:idx val="4"/>
              <c:layout>
                <c:manualLayout>
                  <c:x val="-8.4437071392563073E-17"/>
                  <c:y val="-0.1571195144724556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657-4E9F-9380-FCDDA29B0549}"/>
                </c:ext>
              </c:extLst>
            </c:dLbl>
            <c:dLbl>
              <c:idx val="5"/>
              <c:layout>
                <c:manualLayout>
                  <c:x val="0"/>
                  <c:y val="-0.1363678804855275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657-4E9F-9380-FCDDA29B05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Participantes Aulas </c:v>
                </c:pt>
                <c:pt idx="1">
                  <c:v>Inserciones Aulas (47,15%)</c:v>
                </c:pt>
                <c:pt idx="2">
                  <c:v>Participantes SERPAIS </c:v>
                </c:pt>
                <c:pt idx="3">
                  <c:v>Inserciones SERPAIS (40,00%)</c:v>
                </c:pt>
                <c:pt idx="4">
                  <c:v>Participantes OVI</c:v>
                </c:pt>
                <c:pt idx="5">
                  <c:v>Inserciones Ovi (52,00%)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  <c:pt idx="0">
                  <c:v>276</c:v>
                </c:pt>
                <c:pt idx="1">
                  <c:v>142</c:v>
                </c:pt>
                <c:pt idx="2">
                  <c:v>308</c:v>
                </c:pt>
                <c:pt idx="3">
                  <c:v>182</c:v>
                </c:pt>
                <c:pt idx="4">
                  <c:v>72</c:v>
                </c:pt>
                <c:pt idx="5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657-4E9F-9380-FCDDA29B05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72451616"/>
        <c:axId val="472449264"/>
      </c:barChar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Nº de Hombres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657-4E9F-9380-FCDDA29B054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657-4E9F-9380-FCDDA29B054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657-4E9F-9380-FCDDA29B054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657-4E9F-9380-FCDDA29B0549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152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657-4E9F-9380-FCDDA29B054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C657-4E9F-9380-FCDDA29B0549}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238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C657-4E9F-9380-FCDDA29B0549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C657-4E9F-9380-FCDDA29B0549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C657-4E9F-9380-FCDDA29B0549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C657-4E9F-9380-FCDDA29B05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Participantes Aulas </c:v>
                </c:pt>
                <c:pt idx="1">
                  <c:v>Inserciones Aulas (47,15%)</c:v>
                </c:pt>
                <c:pt idx="2">
                  <c:v>Participantes SERPAIS </c:v>
                </c:pt>
                <c:pt idx="3">
                  <c:v>Inserciones SERPAIS (40,00%)</c:v>
                </c:pt>
                <c:pt idx="4">
                  <c:v>Participantes OVI</c:v>
                </c:pt>
                <c:pt idx="5">
                  <c:v>Inserciones Ovi (52,00%)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154</c:v>
                </c:pt>
                <c:pt idx="1">
                  <c:v>87</c:v>
                </c:pt>
                <c:pt idx="2">
                  <c:v>162</c:v>
                </c:pt>
                <c:pt idx="3">
                  <c:v>99</c:v>
                </c:pt>
                <c:pt idx="4">
                  <c:v>36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657-4E9F-9380-FCDDA29B054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Nº de Mujeres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C657-4E9F-9380-FCDDA29B054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C657-4E9F-9380-FCDDA29B054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C657-4E9F-9380-FCDDA29B054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C657-4E9F-9380-FCDDA29B0549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147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C657-4E9F-9380-FCDDA29B054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C657-4E9F-9380-FCDDA29B0549}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173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C657-4E9F-9380-FCDDA29B0549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C657-4E9F-9380-FCDDA29B0549}"/>
                </c:ext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39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C657-4E9F-9380-FCDDA29B0549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C657-4E9F-9380-FCDDA29B05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Participantes Aulas </c:v>
                </c:pt>
                <c:pt idx="1">
                  <c:v>Inserciones Aulas (47,15%)</c:v>
                </c:pt>
                <c:pt idx="2">
                  <c:v>Participantes SERPAIS </c:v>
                </c:pt>
                <c:pt idx="3">
                  <c:v>Inserciones SERPAIS (40,00%)</c:v>
                </c:pt>
                <c:pt idx="4">
                  <c:v>Participantes OVI</c:v>
                </c:pt>
                <c:pt idx="5">
                  <c:v>Inserciones Ovi (52,00%)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122</c:v>
                </c:pt>
                <c:pt idx="1">
                  <c:v>55</c:v>
                </c:pt>
                <c:pt idx="2">
                  <c:v>146</c:v>
                </c:pt>
                <c:pt idx="3">
                  <c:v>83</c:v>
                </c:pt>
                <c:pt idx="4">
                  <c:v>36</c:v>
                </c:pt>
                <c:pt idx="5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C657-4E9F-9380-FCDDA29B05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72453968"/>
        <c:axId val="472449656"/>
      </c:barChart>
      <c:valAx>
        <c:axId val="472449264"/>
        <c:scaling>
          <c:orientation val="minMax"/>
        </c:scaling>
        <c:delete val="1"/>
        <c:axPos val="r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472451616"/>
        <c:crosses val="max"/>
        <c:crossBetween val="between"/>
      </c:valAx>
      <c:catAx>
        <c:axId val="472451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2449264"/>
        <c:crosses val="autoZero"/>
        <c:auto val="1"/>
        <c:lblAlgn val="ctr"/>
        <c:lblOffset val="100"/>
        <c:noMultiLvlLbl val="0"/>
      </c:catAx>
      <c:valAx>
        <c:axId val="472449656"/>
        <c:scaling>
          <c:orientation val="minMax"/>
          <c:max val="4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2453968"/>
        <c:crosses val="autoZero"/>
        <c:crossBetween val="between"/>
      </c:valAx>
      <c:catAx>
        <c:axId val="4724539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2449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r"/>
      <c:legendEntry>
        <c:idx val="0"/>
        <c:delete val="1"/>
      </c:legendEntry>
      <c:layout>
        <c:manualLayout>
          <c:xMode val="edge"/>
          <c:yMode val="edge"/>
          <c:x val="0.82655252601071139"/>
          <c:y val="0.14961928104575165"/>
          <c:w val="0.12854178545489064"/>
          <c:h val="0.13086928104575163"/>
        </c:manualLayout>
      </c:layout>
      <c:overlay val="1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 smtClean="0"/>
              <a:t>Incremento</a:t>
            </a:r>
            <a:r>
              <a:rPr lang="es-ES" baseline="0" dirty="0" smtClean="0"/>
              <a:t> en el número de participantes en la OVI en el año 2019</a:t>
            </a:r>
            <a:endParaRPr lang="es-ES" dirty="0"/>
          </a:p>
        </c:rich>
      </c:tx>
      <c:layout>
        <c:manualLayout>
          <c:xMode val="edge"/>
          <c:yMode val="edge"/>
          <c:x val="0.1119831749557871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Año 2018</c:v>
                </c:pt>
              </c:strCache>
            </c:strRef>
          </c:tx>
          <c:spPr>
            <a:solidFill>
              <a:schemeClr val="accent6"/>
            </a:solidFill>
            <a:ln w="6350">
              <a:solidFill>
                <a:schemeClr val="accent1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F0E-4264-8365-B0B03FC36E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Participantes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0E-4264-8365-B0B03FC36E1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Año 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F0E-4264-8365-B0B03FC36E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Participantes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0E-4264-8365-B0B03FC36E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2448480"/>
        <c:axId val="472447304"/>
      </c:barChart>
      <c:catAx>
        <c:axId val="4724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2447304"/>
        <c:crosses val="autoZero"/>
        <c:auto val="1"/>
        <c:lblAlgn val="ctr"/>
        <c:lblOffset val="100"/>
        <c:noMultiLvlLbl val="0"/>
      </c:catAx>
      <c:valAx>
        <c:axId val="472447304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244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056803005276663"/>
          <c:y val="0.91900210330958487"/>
          <c:w val="0.55885035833738317"/>
          <c:h val="7.86348292133936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/>
              <a:t>Año </a:t>
            </a:r>
            <a:r>
              <a:rPr lang="es-ES" dirty="0" smtClean="0"/>
              <a:t>2018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Año 2016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B46-4E09-AC67-72785AA31C7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B46-4E09-AC67-72785AA31C72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B46-4E09-AC67-72785AA31C7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B46-4E09-AC67-72785AA31C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34</c:v>
                </c:pt>
                <c:pt idx="1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46-4E09-AC67-72785AA31C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/>
              <a:t>Año </a:t>
            </a:r>
            <a:r>
              <a:rPr lang="es-ES" dirty="0" smtClean="0"/>
              <a:t>2019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Año 2017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296-4B18-9949-7E9D6F5CFDC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296-4B18-9949-7E9D6F5CFDC3}"/>
              </c:ext>
            </c:extLst>
          </c:dPt>
          <c:dLbls>
            <c:dLbl>
              <c:idx val="0"/>
              <c:layout>
                <c:manualLayout>
                  <c:x val="-0.19362231327871296"/>
                  <c:y val="9.369718309859154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39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43188618073164"/>
                      <c:h val="0.113659233176838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296-4B18-9949-7E9D6F5CFDC3}"/>
                </c:ext>
              </c:extLst>
            </c:dLbl>
            <c:dLbl>
              <c:idx val="1"/>
              <c:layout>
                <c:manualLayout>
                  <c:x val="0.16993383945678145"/>
                  <c:y val="6.885367762128325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36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296-4B18-9949-7E9D6F5CFD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36</c:v>
                </c:pt>
                <c:pt idx="1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96-4B18-9949-7E9D6F5CFD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s-ES" sz="1600" dirty="0">
                <a:solidFill>
                  <a:schemeClr val="tx2"/>
                </a:solidFill>
              </a:rPr>
              <a:t>Evolución de participantes e inserciones </a:t>
            </a:r>
            <a:r>
              <a:rPr lang="es-ES" sz="1600" dirty="0" smtClean="0">
                <a:solidFill>
                  <a:schemeClr val="tx2"/>
                </a:solidFill>
              </a:rPr>
              <a:t>laborales en proyectos cofinanciados FSE 2018-2019*</a:t>
            </a:r>
            <a:endParaRPr lang="es-ES" sz="1600" dirty="0">
              <a:solidFill>
                <a:schemeClr val="tx2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lumMod val="110000"/>
                  </a:schemeClr>
                </a:gs>
                <a:gs pos="84000">
                  <a:schemeClr val="accent1">
                    <a:shade val="90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5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Participantes</c:v>
                </c:pt>
                <c:pt idx="1">
                  <c:v>Inserciones</c:v>
                </c:pt>
              </c:strCache>
            </c:strRef>
          </c:cat>
          <c:val>
            <c:numRef>
              <c:f>Hoja1!$B$2:$B$3</c:f>
              <c:numCache>
                <c:formatCode>#,##0</c:formatCode>
                <c:ptCount val="2"/>
                <c:pt idx="0">
                  <c:v>2440</c:v>
                </c:pt>
                <c:pt idx="1">
                  <c:v>1020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B1-4A00-946A-1A15A4BD2F10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0000"/>
                  </a:schemeClr>
                </a:gs>
                <a:gs pos="84000">
                  <a:schemeClr val="accent2">
                    <a:shade val="90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5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Participantes</c:v>
                </c:pt>
                <c:pt idx="1">
                  <c:v>Inserciones</c:v>
                </c:pt>
              </c:strCache>
            </c:strRef>
          </c:cat>
          <c:val>
            <c:numRef>
              <c:f>Hoja1!$C$2:$C$3</c:f>
              <c:numCache>
                <c:formatCode>#,##0</c:formatCode>
                <c:ptCount val="2"/>
                <c:pt idx="0">
                  <c:v>2546</c:v>
                </c:pt>
                <c:pt idx="1">
                  <c:v>1065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B1-4A00-946A-1A15A4BD2F1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72451224"/>
        <c:axId val="472450832"/>
      </c:barChart>
      <c:catAx>
        <c:axId val="47245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2450832"/>
        <c:crosses val="autoZero"/>
        <c:auto val="1"/>
        <c:lblAlgn val="ctr"/>
        <c:lblOffset val="100"/>
        <c:noMultiLvlLbl val="0"/>
      </c:catAx>
      <c:valAx>
        <c:axId val="472450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2451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s-ES" sz="1600" b="0" baseline="0" dirty="0" smtClean="0">
                <a:solidFill>
                  <a:schemeClr val="tx2"/>
                </a:solidFill>
              </a:rPr>
              <a:t>Tasa de inserciones sobre total de participantes</a:t>
            </a:r>
            <a:r>
              <a:rPr lang="es-ES" sz="1600" b="0" dirty="0" smtClean="0">
                <a:solidFill>
                  <a:schemeClr val="tx2"/>
                </a:solidFill>
              </a:rPr>
              <a:t> en proyectos cofinanciados FSE 2018-2019</a:t>
            </a:r>
            <a:endParaRPr lang="es-ES" sz="1600" b="0" dirty="0">
              <a:solidFill>
                <a:schemeClr val="tx2"/>
              </a:solidFill>
            </a:endParaRPr>
          </a:p>
        </c:rich>
      </c:tx>
      <c:layout>
        <c:manualLayout>
          <c:xMode val="edge"/>
          <c:yMode val="edge"/>
          <c:x val="0.15281361503203034"/>
          <c:y val="1.69376693766937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0.14732081282481371"/>
          <c:y val="0.37232971640740031"/>
          <c:w val="0.78556647510105315"/>
          <c:h val="0.5088606683310926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Participantes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8000"/>
                    <a:lumMod val="110000"/>
                  </a:schemeClr>
                </a:gs>
                <a:gs pos="84000">
                  <a:schemeClr val="accent6">
                    <a:shade val="90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5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Hoja1!$B$2:$B$3</c:f>
              <c:numCache>
                <c:formatCode>0%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76-4CC9-8385-D0E3D341960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Inserciones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8000"/>
                    <a:lumMod val="110000"/>
                  </a:schemeClr>
                </a:gs>
                <a:gs pos="84000">
                  <a:schemeClr val="accent5">
                    <a:shade val="90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5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Hoja1!$C$2:$C$3</c:f>
              <c:numCache>
                <c:formatCode>0.00%</c:formatCode>
                <c:ptCount val="2"/>
                <c:pt idx="0">
                  <c:v>0.41799999999999998</c:v>
                </c:pt>
                <c:pt idx="1">
                  <c:v>0.41830000000000001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76-4CC9-8385-D0E3D341960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72453184"/>
        <c:axId val="472452792"/>
      </c:barChart>
      <c:valAx>
        <c:axId val="472452792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2453184"/>
        <c:crosses val="max"/>
        <c:crossBetween val="between"/>
      </c:valAx>
      <c:catAx>
        <c:axId val="472453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24527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 smtClean="0"/>
              <a:t>Distribución</a:t>
            </a:r>
            <a:r>
              <a:rPr lang="es-ES" baseline="0" dirty="0" smtClean="0"/>
              <a:t> por género de los participantes en los proyectos cofinanciados por el FSE. Año 2018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por género de los participantes en los proyectos cofinanciados por el FSE.  Año 2016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78-4E18-A2EC-A14EB6BE6A3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278-4E18-A2EC-A14EB6BE6A3D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Hoja1!$B$2:$B$3</c:f>
              <c:numCache>
                <c:formatCode>#,##0</c:formatCode>
                <c:ptCount val="2"/>
                <c:pt idx="0">
                  <c:v>1738</c:v>
                </c:pt>
                <c:pt idx="1">
                  <c:v>1214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78-4E18-A2EC-A14EB6BE6A3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 smtClean="0"/>
              <a:t>Distribución</a:t>
            </a:r>
            <a:r>
              <a:rPr lang="es-ES" baseline="0" dirty="0" smtClean="0"/>
              <a:t> por género de los participantes en los proyectos cofinanciados por el FSE. Año 2019</a:t>
            </a:r>
            <a:endParaRPr lang="es-ES" dirty="0"/>
          </a:p>
        </c:rich>
      </c:tx>
      <c:layout>
        <c:manualLayout>
          <c:xMode val="edge"/>
          <c:yMode val="edge"/>
          <c:x val="0.10103044496487119"/>
          <c:y val="2.44648351705809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por género de los participantes en los proyectos cofinanciados por el FSE. Año 2017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5D1-46C9-95A2-A6880AAF244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D1-46C9-95A2-A6880AAF2441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Hoja1!$B$2:$B$3</c:f>
              <c:numCache>
                <c:formatCode>#,##0</c:formatCode>
                <c:ptCount val="2"/>
                <c:pt idx="0">
                  <c:v>1893</c:v>
                </c:pt>
                <c:pt idx="1">
                  <c:v>1438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5D1-46C9-95A2-A6880AAF244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57AEF0-49FD-4EC8-A7FF-2F586ADDAF7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6C79133F-7C91-4E16-AFAA-60699A34689B}">
      <dgm:prSet phldrT="[Texto]"/>
      <dgm:spPr/>
      <dgm:t>
        <a:bodyPr/>
        <a:lstStyle/>
        <a:p>
          <a:r>
            <a:rPr lang="es-ES" dirty="0" smtClean="0"/>
            <a:t>Objetivo: Acceso al empleo como vía fundamental hacía la vida independiente y como forma más completa de protección frente a la exclusión social.</a:t>
          </a:r>
          <a:endParaRPr lang="es-ES" dirty="0"/>
        </a:p>
      </dgm:t>
    </dgm:pt>
    <dgm:pt modelId="{8DEDE47B-F234-4DAA-ACE7-6EC32E88662E}" type="sibTrans" cxnId="{017A6CD7-3DE6-41E4-9E07-9CAF54126118}">
      <dgm:prSet/>
      <dgm:spPr/>
      <dgm:t>
        <a:bodyPr/>
        <a:lstStyle/>
        <a:p>
          <a:endParaRPr lang="es-ES"/>
        </a:p>
      </dgm:t>
    </dgm:pt>
    <dgm:pt modelId="{57F912CF-9F98-48CD-8764-8BEE98750917}" type="parTrans" cxnId="{017A6CD7-3DE6-41E4-9E07-9CAF54126118}">
      <dgm:prSet/>
      <dgm:spPr/>
      <dgm:t>
        <a:bodyPr/>
        <a:lstStyle/>
        <a:p>
          <a:endParaRPr lang="es-ES"/>
        </a:p>
      </dgm:t>
    </dgm:pt>
    <dgm:pt modelId="{35A3C890-A8CA-42EB-87F6-D3C36C1C3C99}">
      <dgm:prSet phldrT="[Texto]"/>
      <dgm:spPr/>
      <dgm:t>
        <a:bodyPr/>
        <a:lstStyle/>
        <a:p>
          <a:r>
            <a:rPr lang="es-ES" dirty="0" smtClean="0"/>
            <a:t>Personas que necesitan más apoyo, entrenamiento y capacitación para consolidar las habilidades necesarias para </a:t>
          </a:r>
          <a:r>
            <a:rPr lang="es-ES" b="1" dirty="0" smtClean="0"/>
            <a:t>encontrar o mantener un empleo</a:t>
          </a:r>
          <a:endParaRPr lang="es-ES" b="1" dirty="0"/>
        </a:p>
      </dgm:t>
    </dgm:pt>
    <dgm:pt modelId="{FC2702D9-CB8C-4AE5-A252-BF8AB9964C16}" type="sibTrans" cxnId="{15553A73-AB79-4317-95E8-7AD994088DCE}">
      <dgm:prSet/>
      <dgm:spPr/>
      <dgm:t>
        <a:bodyPr/>
        <a:lstStyle/>
        <a:p>
          <a:endParaRPr lang="es-ES"/>
        </a:p>
      </dgm:t>
    </dgm:pt>
    <dgm:pt modelId="{023396D0-1B8B-4F00-A2D9-9AC57CE810FC}" type="parTrans" cxnId="{15553A73-AB79-4317-95E8-7AD994088DCE}">
      <dgm:prSet/>
      <dgm:spPr/>
      <dgm:t>
        <a:bodyPr/>
        <a:lstStyle/>
        <a:p>
          <a:endParaRPr lang="es-ES"/>
        </a:p>
      </dgm:t>
    </dgm:pt>
    <dgm:pt modelId="{D22D958C-2266-490A-A592-8B844436625F}">
      <dgm:prSet phldrT="[Texto]"/>
      <dgm:spPr/>
      <dgm:t>
        <a:bodyPr/>
        <a:lstStyle/>
        <a:p>
          <a:r>
            <a:rPr lang="es-ES" dirty="0" smtClean="0"/>
            <a:t>Programa “Emplea tu capacidad” de la Consejería de Políticas Sociales, Familias, Igualdad y Natalidad </a:t>
          </a:r>
          <a:r>
            <a:rPr lang="es-ES" dirty="0" err="1" smtClean="0"/>
            <a:t>confinanciado</a:t>
          </a:r>
          <a:r>
            <a:rPr lang="es-ES" dirty="0" smtClean="0"/>
            <a:t> al 50% por el Fondo Social Europeo</a:t>
          </a:r>
          <a:endParaRPr lang="es-ES" dirty="0"/>
        </a:p>
      </dgm:t>
    </dgm:pt>
    <dgm:pt modelId="{75348B79-2DF1-4BDF-BF58-0D8CA31B28A3}" type="sibTrans" cxnId="{F428ABCE-4B86-4CDA-854F-04112D6DC3AC}">
      <dgm:prSet/>
      <dgm:spPr/>
      <dgm:t>
        <a:bodyPr/>
        <a:lstStyle/>
        <a:p>
          <a:endParaRPr lang="es-ES"/>
        </a:p>
      </dgm:t>
    </dgm:pt>
    <dgm:pt modelId="{BB24FD50-9AB2-440F-9738-5F81B8B26229}" type="parTrans" cxnId="{F428ABCE-4B86-4CDA-854F-04112D6DC3AC}">
      <dgm:prSet/>
      <dgm:spPr/>
      <dgm:t>
        <a:bodyPr/>
        <a:lstStyle/>
        <a:p>
          <a:endParaRPr lang="es-ES"/>
        </a:p>
      </dgm:t>
    </dgm:pt>
    <dgm:pt modelId="{196C8F47-2D2E-445F-BD70-ECCE78289C08}">
      <dgm:prSet phldrT="[Texto]"/>
      <dgm:spPr/>
      <dgm:t>
        <a:bodyPr/>
        <a:lstStyle/>
        <a:p>
          <a:r>
            <a:rPr lang="es-ES" dirty="0" smtClean="0"/>
            <a:t>Personas con discapacidad en disposición de acceder al empleo ordinario o protegido por su nivel de empleabilidad </a:t>
          </a:r>
          <a:endParaRPr lang="es-ES" dirty="0"/>
        </a:p>
      </dgm:t>
    </dgm:pt>
    <dgm:pt modelId="{D1107A34-746D-4F91-B3BF-860E67385768}" type="sibTrans" cxnId="{846B30F4-9816-4553-8049-9E5435E49263}">
      <dgm:prSet/>
      <dgm:spPr/>
      <dgm:t>
        <a:bodyPr/>
        <a:lstStyle/>
        <a:p>
          <a:endParaRPr lang="es-ES"/>
        </a:p>
      </dgm:t>
    </dgm:pt>
    <dgm:pt modelId="{1E583C84-FA73-41F1-B597-67DB4498020F}" type="parTrans" cxnId="{846B30F4-9816-4553-8049-9E5435E49263}">
      <dgm:prSet/>
      <dgm:spPr/>
      <dgm:t>
        <a:bodyPr/>
        <a:lstStyle/>
        <a:p>
          <a:endParaRPr lang="es-ES"/>
        </a:p>
      </dgm:t>
    </dgm:pt>
    <dgm:pt modelId="{9D2A0673-8242-42C0-BCFE-D95E5B741B03}">
      <dgm:prSet phldrT="[Texto]"/>
      <dgm:spPr/>
      <dgm:t>
        <a:bodyPr/>
        <a:lstStyle/>
        <a:p>
          <a:r>
            <a:rPr lang="es-ES" dirty="0" smtClean="0"/>
            <a:t>Incentivos a la contratación (subvenciones y bonificaciones en las cuotas de la seguridad social), apoyo a los Centros Especiales de Empleo, cuotas de reserva en empresas y en las convocatorias de empleo público, etc. (Consejerías de Economía y, en lo referente a la función pública, Consejería de Hacienda y Función Pública).</a:t>
          </a:r>
          <a:endParaRPr lang="es-ES" dirty="0"/>
        </a:p>
      </dgm:t>
    </dgm:pt>
    <dgm:pt modelId="{8CA30919-6D32-4F57-907E-B6F7B55B7F2F}" type="sibTrans" cxnId="{2A813CA4-6BF5-4134-881E-6745D1E5BE5F}">
      <dgm:prSet/>
      <dgm:spPr/>
      <dgm:t>
        <a:bodyPr/>
        <a:lstStyle/>
        <a:p>
          <a:endParaRPr lang="es-ES"/>
        </a:p>
      </dgm:t>
    </dgm:pt>
    <dgm:pt modelId="{776F22C5-2FCA-4F63-847E-F2C7F944C286}" type="parTrans" cxnId="{2A813CA4-6BF5-4134-881E-6745D1E5BE5F}">
      <dgm:prSet/>
      <dgm:spPr/>
      <dgm:t>
        <a:bodyPr/>
        <a:lstStyle/>
        <a:p>
          <a:endParaRPr lang="es-ES"/>
        </a:p>
      </dgm:t>
    </dgm:pt>
    <dgm:pt modelId="{BE0A6BAE-96B3-4B3E-8D1C-09DD33653582}" type="pres">
      <dgm:prSet presAssocID="{8657AEF0-49FD-4EC8-A7FF-2F586ADDAF7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9865B7F-04DA-40AF-B22C-B486FCBC7720}" type="pres">
      <dgm:prSet presAssocID="{6C79133F-7C91-4E16-AFAA-60699A34689B}" presName="hierRoot1" presStyleCnt="0"/>
      <dgm:spPr/>
    </dgm:pt>
    <dgm:pt modelId="{FDD31892-8E7A-4CC5-84C0-8FCEB46B488B}" type="pres">
      <dgm:prSet presAssocID="{6C79133F-7C91-4E16-AFAA-60699A34689B}" presName="composite" presStyleCnt="0"/>
      <dgm:spPr/>
    </dgm:pt>
    <dgm:pt modelId="{0992CFD4-F794-4823-935A-901DFF76A2D0}" type="pres">
      <dgm:prSet presAssocID="{6C79133F-7C91-4E16-AFAA-60699A34689B}" presName="background" presStyleLbl="node0" presStyleIdx="0" presStyleCnt="1"/>
      <dgm:spPr/>
    </dgm:pt>
    <dgm:pt modelId="{33677954-7637-415C-B1FA-E1BD268475BF}" type="pres">
      <dgm:prSet presAssocID="{6C79133F-7C91-4E16-AFAA-60699A34689B}" presName="text" presStyleLbl="fgAcc0" presStyleIdx="0" presStyleCnt="1" custScaleX="3014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9DD4DF0-30A5-4E37-BA34-032254BBB819}" type="pres">
      <dgm:prSet presAssocID="{6C79133F-7C91-4E16-AFAA-60699A34689B}" presName="hierChild2" presStyleCnt="0"/>
      <dgm:spPr/>
    </dgm:pt>
    <dgm:pt modelId="{1B81F5D3-E0DD-4256-BF80-87BE604EA0E2}" type="pres">
      <dgm:prSet presAssocID="{023396D0-1B8B-4F00-A2D9-9AC57CE810FC}" presName="Name10" presStyleLbl="parChTrans1D2" presStyleIdx="0" presStyleCnt="2"/>
      <dgm:spPr/>
      <dgm:t>
        <a:bodyPr/>
        <a:lstStyle/>
        <a:p>
          <a:endParaRPr lang="es-ES"/>
        </a:p>
      </dgm:t>
    </dgm:pt>
    <dgm:pt modelId="{CBCEFBAC-620F-4A00-AED2-D896CF95B2C7}" type="pres">
      <dgm:prSet presAssocID="{35A3C890-A8CA-42EB-87F6-D3C36C1C3C99}" presName="hierRoot2" presStyleCnt="0"/>
      <dgm:spPr/>
    </dgm:pt>
    <dgm:pt modelId="{F57BFC12-FD67-43C6-A091-C35F404C4D25}" type="pres">
      <dgm:prSet presAssocID="{35A3C890-A8CA-42EB-87F6-D3C36C1C3C99}" presName="composite2" presStyleCnt="0"/>
      <dgm:spPr/>
    </dgm:pt>
    <dgm:pt modelId="{2EF829C4-DAF4-4B0F-8487-689AF3D0156D}" type="pres">
      <dgm:prSet presAssocID="{35A3C890-A8CA-42EB-87F6-D3C36C1C3C99}" presName="background2" presStyleLbl="node2" presStyleIdx="0" presStyleCnt="2"/>
      <dgm:spPr/>
    </dgm:pt>
    <dgm:pt modelId="{150F8FF3-B093-4EBA-A089-6969DE827FA6}" type="pres">
      <dgm:prSet presAssocID="{35A3C890-A8CA-42EB-87F6-D3C36C1C3C99}" presName="text2" presStyleLbl="fgAcc2" presStyleIdx="0" presStyleCnt="2" custScaleX="3053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D39261-60CF-4434-AE4B-F11CC04D4949}" type="pres">
      <dgm:prSet presAssocID="{35A3C890-A8CA-42EB-87F6-D3C36C1C3C99}" presName="hierChild3" presStyleCnt="0"/>
      <dgm:spPr/>
    </dgm:pt>
    <dgm:pt modelId="{01CC27D9-3559-4F3F-B3C9-3534B903B711}" type="pres">
      <dgm:prSet presAssocID="{BB24FD50-9AB2-440F-9738-5F81B8B26229}" presName="Name17" presStyleLbl="parChTrans1D3" presStyleIdx="0" presStyleCnt="2"/>
      <dgm:spPr/>
      <dgm:t>
        <a:bodyPr/>
        <a:lstStyle/>
        <a:p>
          <a:endParaRPr lang="es-ES"/>
        </a:p>
      </dgm:t>
    </dgm:pt>
    <dgm:pt modelId="{C08ED623-1002-4FFC-BA66-FAA4295A878A}" type="pres">
      <dgm:prSet presAssocID="{D22D958C-2266-490A-A592-8B844436625F}" presName="hierRoot3" presStyleCnt="0"/>
      <dgm:spPr/>
    </dgm:pt>
    <dgm:pt modelId="{19D559C8-2D8E-4360-95CD-7F551243848B}" type="pres">
      <dgm:prSet presAssocID="{D22D958C-2266-490A-A592-8B844436625F}" presName="composite3" presStyleCnt="0"/>
      <dgm:spPr/>
    </dgm:pt>
    <dgm:pt modelId="{B7B01251-E53C-4B0A-9CB5-A4B8334A3D43}" type="pres">
      <dgm:prSet presAssocID="{D22D958C-2266-490A-A592-8B844436625F}" presName="background3" presStyleLbl="node3" presStyleIdx="0" presStyleCnt="2"/>
      <dgm:spPr/>
    </dgm:pt>
    <dgm:pt modelId="{07661C27-5649-48F3-8EFF-CDBCD3455FCD}" type="pres">
      <dgm:prSet presAssocID="{D22D958C-2266-490A-A592-8B844436625F}" presName="text3" presStyleLbl="fgAcc3" presStyleIdx="0" presStyleCnt="2" custScaleX="341775" custLinFactNeighborX="-182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E653A57-AB95-42F9-AEB1-EC07017F4C61}" type="pres">
      <dgm:prSet presAssocID="{D22D958C-2266-490A-A592-8B844436625F}" presName="hierChild4" presStyleCnt="0"/>
      <dgm:spPr/>
    </dgm:pt>
    <dgm:pt modelId="{DA6C9857-EE94-4DEA-BC1D-642212941EC8}" type="pres">
      <dgm:prSet presAssocID="{1E583C84-FA73-41F1-B597-67DB4498020F}" presName="Name10" presStyleLbl="parChTrans1D2" presStyleIdx="1" presStyleCnt="2"/>
      <dgm:spPr/>
      <dgm:t>
        <a:bodyPr/>
        <a:lstStyle/>
        <a:p>
          <a:endParaRPr lang="es-ES"/>
        </a:p>
      </dgm:t>
    </dgm:pt>
    <dgm:pt modelId="{E564C16D-9F8E-4B13-8364-A48DDB8AFF75}" type="pres">
      <dgm:prSet presAssocID="{196C8F47-2D2E-445F-BD70-ECCE78289C08}" presName="hierRoot2" presStyleCnt="0"/>
      <dgm:spPr/>
    </dgm:pt>
    <dgm:pt modelId="{A5F3AF09-7A85-4238-AEC8-64F624299E3D}" type="pres">
      <dgm:prSet presAssocID="{196C8F47-2D2E-445F-BD70-ECCE78289C08}" presName="composite2" presStyleCnt="0"/>
      <dgm:spPr/>
    </dgm:pt>
    <dgm:pt modelId="{F19F5771-B86F-4D47-9FAF-2E4CB0211459}" type="pres">
      <dgm:prSet presAssocID="{196C8F47-2D2E-445F-BD70-ECCE78289C08}" presName="background2" presStyleLbl="node2" presStyleIdx="1" presStyleCnt="2"/>
      <dgm:spPr/>
    </dgm:pt>
    <dgm:pt modelId="{FDA456D5-1A08-471A-9DE6-B20D2859FE28}" type="pres">
      <dgm:prSet presAssocID="{196C8F47-2D2E-445F-BD70-ECCE78289C08}" presName="text2" presStyleLbl="fgAcc2" presStyleIdx="1" presStyleCnt="2" custScaleX="303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484A2DE-4D7F-489D-8BBB-2C33522580BB}" type="pres">
      <dgm:prSet presAssocID="{196C8F47-2D2E-445F-BD70-ECCE78289C08}" presName="hierChild3" presStyleCnt="0"/>
      <dgm:spPr/>
    </dgm:pt>
    <dgm:pt modelId="{20513C80-F06A-43B2-8C3F-140DA0FDB04F}" type="pres">
      <dgm:prSet presAssocID="{776F22C5-2FCA-4F63-847E-F2C7F944C286}" presName="Name17" presStyleLbl="parChTrans1D3" presStyleIdx="1" presStyleCnt="2"/>
      <dgm:spPr/>
      <dgm:t>
        <a:bodyPr/>
        <a:lstStyle/>
        <a:p>
          <a:endParaRPr lang="es-ES"/>
        </a:p>
      </dgm:t>
    </dgm:pt>
    <dgm:pt modelId="{A1606D0E-4A7E-4CA3-8FA8-276F52EB3ABE}" type="pres">
      <dgm:prSet presAssocID="{9D2A0673-8242-42C0-BCFE-D95E5B741B03}" presName="hierRoot3" presStyleCnt="0"/>
      <dgm:spPr/>
    </dgm:pt>
    <dgm:pt modelId="{D7432282-1549-44C1-8C83-CB38B67AB1B6}" type="pres">
      <dgm:prSet presAssocID="{9D2A0673-8242-42C0-BCFE-D95E5B741B03}" presName="composite3" presStyleCnt="0"/>
      <dgm:spPr/>
    </dgm:pt>
    <dgm:pt modelId="{1743A1F5-5D3E-47DA-9555-D375D3CB88DF}" type="pres">
      <dgm:prSet presAssocID="{9D2A0673-8242-42C0-BCFE-D95E5B741B03}" presName="background3" presStyleLbl="node3" presStyleIdx="1" presStyleCnt="2"/>
      <dgm:spPr/>
    </dgm:pt>
    <dgm:pt modelId="{014346F1-BB94-4E48-A758-95A0999827EA}" type="pres">
      <dgm:prSet presAssocID="{9D2A0673-8242-42C0-BCFE-D95E5B741B03}" presName="text3" presStyleLbl="fgAcc3" presStyleIdx="1" presStyleCnt="2" custScaleX="3780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B40E89-33F3-4719-A31C-36B20EA875A3}" type="pres">
      <dgm:prSet presAssocID="{9D2A0673-8242-42C0-BCFE-D95E5B741B03}" presName="hierChild4" presStyleCnt="0"/>
      <dgm:spPr/>
    </dgm:pt>
  </dgm:ptLst>
  <dgm:cxnLst>
    <dgm:cxn modelId="{01DB75E6-326C-42C2-B633-3B7BAB4796E6}" type="presOf" srcId="{35A3C890-A8CA-42EB-87F6-D3C36C1C3C99}" destId="{150F8FF3-B093-4EBA-A089-6969DE827FA6}" srcOrd="0" destOrd="0" presId="urn:microsoft.com/office/officeart/2005/8/layout/hierarchy1"/>
    <dgm:cxn modelId="{40C2B3A6-001C-4A19-B17A-0BEC7422F4ED}" type="presOf" srcId="{6C79133F-7C91-4E16-AFAA-60699A34689B}" destId="{33677954-7637-415C-B1FA-E1BD268475BF}" srcOrd="0" destOrd="0" presId="urn:microsoft.com/office/officeart/2005/8/layout/hierarchy1"/>
    <dgm:cxn modelId="{721634C4-498A-45BA-BA64-BFD06D4D3476}" type="presOf" srcId="{023396D0-1B8B-4F00-A2D9-9AC57CE810FC}" destId="{1B81F5D3-E0DD-4256-BF80-87BE604EA0E2}" srcOrd="0" destOrd="0" presId="urn:microsoft.com/office/officeart/2005/8/layout/hierarchy1"/>
    <dgm:cxn modelId="{8E525020-4FD6-4BEC-81F7-0A66BFBFA8BB}" type="presOf" srcId="{8657AEF0-49FD-4EC8-A7FF-2F586ADDAF76}" destId="{BE0A6BAE-96B3-4B3E-8D1C-09DD33653582}" srcOrd="0" destOrd="0" presId="urn:microsoft.com/office/officeart/2005/8/layout/hierarchy1"/>
    <dgm:cxn modelId="{017A6CD7-3DE6-41E4-9E07-9CAF54126118}" srcId="{8657AEF0-49FD-4EC8-A7FF-2F586ADDAF76}" destId="{6C79133F-7C91-4E16-AFAA-60699A34689B}" srcOrd="0" destOrd="0" parTransId="{57F912CF-9F98-48CD-8764-8BEE98750917}" sibTransId="{8DEDE47B-F234-4DAA-ACE7-6EC32E88662E}"/>
    <dgm:cxn modelId="{2A813CA4-6BF5-4134-881E-6745D1E5BE5F}" srcId="{196C8F47-2D2E-445F-BD70-ECCE78289C08}" destId="{9D2A0673-8242-42C0-BCFE-D95E5B741B03}" srcOrd="0" destOrd="0" parTransId="{776F22C5-2FCA-4F63-847E-F2C7F944C286}" sibTransId="{8CA30919-6D32-4F57-907E-B6F7B55B7F2F}"/>
    <dgm:cxn modelId="{31F20EBE-5176-4219-AF2F-98C0019D3C62}" type="presOf" srcId="{BB24FD50-9AB2-440F-9738-5F81B8B26229}" destId="{01CC27D9-3559-4F3F-B3C9-3534B903B711}" srcOrd="0" destOrd="0" presId="urn:microsoft.com/office/officeart/2005/8/layout/hierarchy1"/>
    <dgm:cxn modelId="{85D1FE96-2461-40A1-B53D-F04AB51CA023}" type="presOf" srcId="{9D2A0673-8242-42C0-BCFE-D95E5B741B03}" destId="{014346F1-BB94-4E48-A758-95A0999827EA}" srcOrd="0" destOrd="0" presId="urn:microsoft.com/office/officeart/2005/8/layout/hierarchy1"/>
    <dgm:cxn modelId="{F428ABCE-4B86-4CDA-854F-04112D6DC3AC}" srcId="{35A3C890-A8CA-42EB-87F6-D3C36C1C3C99}" destId="{D22D958C-2266-490A-A592-8B844436625F}" srcOrd="0" destOrd="0" parTransId="{BB24FD50-9AB2-440F-9738-5F81B8B26229}" sibTransId="{75348B79-2DF1-4BDF-BF58-0D8CA31B28A3}"/>
    <dgm:cxn modelId="{61448A7F-F418-4096-BEDB-75FA806094E9}" type="presOf" srcId="{1E583C84-FA73-41F1-B597-67DB4498020F}" destId="{DA6C9857-EE94-4DEA-BC1D-642212941EC8}" srcOrd="0" destOrd="0" presId="urn:microsoft.com/office/officeart/2005/8/layout/hierarchy1"/>
    <dgm:cxn modelId="{15553A73-AB79-4317-95E8-7AD994088DCE}" srcId="{6C79133F-7C91-4E16-AFAA-60699A34689B}" destId="{35A3C890-A8CA-42EB-87F6-D3C36C1C3C99}" srcOrd="0" destOrd="0" parTransId="{023396D0-1B8B-4F00-A2D9-9AC57CE810FC}" sibTransId="{FC2702D9-CB8C-4AE5-A252-BF8AB9964C16}"/>
    <dgm:cxn modelId="{BA96F34D-3625-4898-B0D1-81D53CDC7289}" type="presOf" srcId="{776F22C5-2FCA-4F63-847E-F2C7F944C286}" destId="{20513C80-F06A-43B2-8C3F-140DA0FDB04F}" srcOrd="0" destOrd="0" presId="urn:microsoft.com/office/officeart/2005/8/layout/hierarchy1"/>
    <dgm:cxn modelId="{DC658ADA-D8D6-41FC-9B98-15CF16C19FED}" type="presOf" srcId="{D22D958C-2266-490A-A592-8B844436625F}" destId="{07661C27-5649-48F3-8EFF-CDBCD3455FCD}" srcOrd="0" destOrd="0" presId="urn:microsoft.com/office/officeart/2005/8/layout/hierarchy1"/>
    <dgm:cxn modelId="{34186315-2476-460D-9D37-CE0962ED0C34}" type="presOf" srcId="{196C8F47-2D2E-445F-BD70-ECCE78289C08}" destId="{FDA456D5-1A08-471A-9DE6-B20D2859FE28}" srcOrd="0" destOrd="0" presId="urn:microsoft.com/office/officeart/2005/8/layout/hierarchy1"/>
    <dgm:cxn modelId="{846B30F4-9816-4553-8049-9E5435E49263}" srcId="{6C79133F-7C91-4E16-AFAA-60699A34689B}" destId="{196C8F47-2D2E-445F-BD70-ECCE78289C08}" srcOrd="1" destOrd="0" parTransId="{1E583C84-FA73-41F1-B597-67DB4498020F}" sibTransId="{D1107A34-746D-4F91-B3BF-860E67385768}"/>
    <dgm:cxn modelId="{26509FCB-FF0C-4340-A0D1-9E58285F251D}" type="presParOf" srcId="{BE0A6BAE-96B3-4B3E-8D1C-09DD33653582}" destId="{89865B7F-04DA-40AF-B22C-B486FCBC7720}" srcOrd="0" destOrd="0" presId="urn:microsoft.com/office/officeart/2005/8/layout/hierarchy1"/>
    <dgm:cxn modelId="{2BD846E2-B3EB-4EFB-A6E6-3786D4D5BAB1}" type="presParOf" srcId="{89865B7F-04DA-40AF-B22C-B486FCBC7720}" destId="{FDD31892-8E7A-4CC5-84C0-8FCEB46B488B}" srcOrd="0" destOrd="0" presId="urn:microsoft.com/office/officeart/2005/8/layout/hierarchy1"/>
    <dgm:cxn modelId="{1BBCDE7A-DC8C-4E61-B0EC-0C45FF4BC2F7}" type="presParOf" srcId="{FDD31892-8E7A-4CC5-84C0-8FCEB46B488B}" destId="{0992CFD4-F794-4823-935A-901DFF76A2D0}" srcOrd="0" destOrd="0" presId="urn:microsoft.com/office/officeart/2005/8/layout/hierarchy1"/>
    <dgm:cxn modelId="{B42A87C3-9F2A-4484-AE0C-60D283D8C8D7}" type="presParOf" srcId="{FDD31892-8E7A-4CC5-84C0-8FCEB46B488B}" destId="{33677954-7637-415C-B1FA-E1BD268475BF}" srcOrd="1" destOrd="0" presId="urn:microsoft.com/office/officeart/2005/8/layout/hierarchy1"/>
    <dgm:cxn modelId="{44379DB1-4A32-4587-B373-B40A4FE6BA5F}" type="presParOf" srcId="{89865B7F-04DA-40AF-B22C-B486FCBC7720}" destId="{D9DD4DF0-30A5-4E37-BA34-032254BBB819}" srcOrd="1" destOrd="0" presId="urn:microsoft.com/office/officeart/2005/8/layout/hierarchy1"/>
    <dgm:cxn modelId="{281588FD-0503-4E48-9B3D-D52EADCA4DD4}" type="presParOf" srcId="{D9DD4DF0-30A5-4E37-BA34-032254BBB819}" destId="{1B81F5D3-E0DD-4256-BF80-87BE604EA0E2}" srcOrd="0" destOrd="0" presId="urn:microsoft.com/office/officeart/2005/8/layout/hierarchy1"/>
    <dgm:cxn modelId="{C1CD40D2-C37B-4145-B0BD-705FEFD62B92}" type="presParOf" srcId="{D9DD4DF0-30A5-4E37-BA34-032254BBB819}" destId="{CBCEFBAC-620F-4A00-AED2-D896CF95B2C7}" srcOrd="1" destOrd="0" presId="urn:microsoft.com/office/officeart/2005/8/layout/hierarchy1"/>
    <dgm:cxn modelId="{9CB797EC-03A9-4BB4-A2BA-462177C82DB1}" type="presParOf" srcId="{CBCEFBAC-620F-4A00-AED2-D896CF95B2C7}" destId="{F57BFC12-FD67-43C6-A091-C35F404C4D25}" srcOrd="0" destOrd="0" presId="urn:microsoft.com/office/officeart/2005/8/layout/hierarchy1"/>
    <dgm:cxn modelId="{C485CDFC-FF7F-4ED8-9A5A-23713CFF51E3}" type="presParOf" srcId="{F57BFC12-FD67-43C6-A091-C35F404C4D25}" destId="{2EF829C4-DAF4-4B0F-8487-689AF3D0156D}" srcOrd="0" destOrd="0" presId="urn:microsoft.com/office/officeart/2005/8/layout/hierarchy1"/>
    <dgm:cxn modelId="{7F143335-2FA2-47CF-AE5F-0BF7845321A8}" type="presParOf" srcId="{F57BFC12-FD67-43C6-A091-C35F404C4D25}" destId="{150F8FF3-B093-4EBA-A089-6969DE827FA6}" srcOrd="1" destOrd="0" presId="urn:microsoft.com/office/officeart/2005/8/layout/hierarchy1"/>
    <dgm:cxn modelId="{90B6652B-98AF-4A4F-9E25-E7802D51B194}" type="presParOf" srcId="{CBCEFBAC-620F-4A00-AED2-D896CF95B2C7}" destId="{55D39261-60CF-4434-AE4B-F11CC04D4949}" srcOrd="1" destOrd="0" presId="urn:microsoft.com/office/officeart/2005/8/layout/hierarchy1"/>
    <dgm:cxn modelId="{48AC3AE7-B323-4EBF-8EBC-F3DF8A1100C1}" type="presParOf" srcId="{55D39261-60CF-4434-AE4B-F11CC04D4949}" destId="{01CC27D9-3559-4F3F-B3C9-3534B903B711}" srcOrd="0" destOrd="0" presId="urn:microsoft.com/office/officeart/2005/8/layout/hierarchy1"/>
    <dgm:cxn modelId="{064931F8-FD99-435F-AD07-614DC36BCCF4}" type="presParOf" srcId="{55D39261-60CF-4434-AE4B-F11CC04D4949}" destId="{C08ED623-1002-4FFC-BA66-FAA4295A878A}" srcOrd="1" destOrd="0" presId="urn:microsoft.com/office/officeart/2005/8/layout/hierarchy1"/>
    <dgm:cxn modelId="{A89C9AE5-D457-4BF9-BE0B-175FDCE2E052}" type="presParOf" srcId="{C08ED623-1002-4FFC-BA66-FAA4295A878A}" destId="{19D559C8-2D8E-4360-95CD-7F551243848B}" srcOrd="0" destOrd="0" presId="urn:microsoft.com/office/officeart/2005/8/layout/hierarchy1"/>
    <dgm:cxn modelId="{C27EFAC1-6218-4915-AB9F-D0E311D2A6E1}" type="presParOf" srcId="{19D559C8-2D8E-4360-95CD-7F551243848B}" destId="{B7B01251-E53C-4B0A-9CB5-A4B8334A3D43}" srcOrd="0" destOrd="0" presId="urn:microsoft.com/office/officeart/2005/8/layout/hierarchy1"/>
    <dgm:cxn modelId="{EBA167DD-AF91-4709-86CB-677D2AF2D3E5}" type="presParOf" srcId="{19D559C8-2D8E-4360-95CD-7F551243848B}" destId="{07661C27-5649-48F3-8EFF-CDBCD3455FCD}" srcOrd="1" destOrd="0" presId="urn:microsoft.com/office/officeart/2005/8/layout/hierarchy1"/>
    <dgm:cxn modelId="{9017D0E8-3CFC-410F-B09C-627717534135}" type="presParOf" srcId="{C08ED623-1002-4FFC-BA66-FAA4295A878A}" destId="{5E653A57-AB95-42F9-AEB1-EC07017F4C61}" srcOrd="1" destOrd="0" presId="urn:microsoft.com/office/officeart/2005/8/layout/hierarchy1"/>
    <dgm:cxn modelId="{8075B84E-FECD-4BBB-8B0B-6577351B89B8}" type="presParOf" srcId="{D9DD4DF0-30A5-4E37-BA34-032254BBB819}" destId="{DA6C9857-EE94-4DEA-BC1D-642212941EC8}" srcOrd="2" destOrd="0" presId="urn:microsoft.com/office/officeart/2005/8/layout/hierarchy1"/>
    <dgm:cxn modelId="{C4F4A5C8-8D50-4502-98A0-DD0F9F7D0D07}" type="presParOf" srcId="{D9DD4DF0-30A5-4E37-BA34-032254BBB819}" destId="{E564C16D-9F8E-4B13-8364-A48DDB8AFF75}" srcOrd="3" destOrd="0" presId="urn:microsoft.com/office/officeart/2005/8/layout/hierarchy1"/>
    <dgm:cxn modelId="{3DC58A2A-EC8A-4A8C-BD0C-31998458D0A4}" type="presParOf" srcId="{E564C16D-9F8E-4B13-8364-A48DDB8AFF75}" destId="{A5F3AF09-7A85-4238-AEC8-64F624299E3D}" srcOrd="0" destOrd="0" presId="urn:microsoft.com/office/officeart/2005/8/layout/hierarchy1"/>
    <dgm:cxn modelId="{E28105DB-DD56-4957-83DB-58426487F838}" type="presParOf" srcId="{A5F3AF09-7A85-4238-AEC8-64F624299E3D}" destId="{F19F5771-B86F-4D47-9FAF-2E4CB0211459}" srcOrd="0" destOrd="0" presId="urn:microsoft.com/office/officeart/2005/8/layout/hierarchy1"/>
    <dgm:cxn modelId="{11A74BE5-C800-4FC2-8FCB-1AA8B44C0280}" type="presParOf" srcId="{A5F3AF09-7A85-4238-AEC8-64F624299E3D}" destId="{FDA456D5-1A08-471A-9DE6-B20D2859FE28}" srcOrd="1" destOrd="0" presId="urn:microsoft.com/office/officeart/2005/8/layout/hierarchy1"/>
    <dgm:cxn modelId="{00AF0E90-5ED4-4F33-B3DA-95C885ACAD9E}" type="presParOf" srcId="{E564C16D-9F8E-4B13-8364-A48DDB8AFF75}" destId="{B484A2DE-4D7F-489D-8BBB-2C33522580BB}" srcOrd="1" destOrd="0" presId="urn:microsoft.com/office/officeart/2005/8/layout/hierarchy1"/>
    <dgm:cxn modelId="{DF0505B5-301F-43A9-8788-9F66983B4214}" type="presParOf" srcId="{B484A2DE-4D7F-489D-8BBB-2C33522580BB}" destId="{20513C80-F06A-43B2-8C3F-140DA0FDB04F}" srcOrd="0" destOrd="0" presId="urn:microsoft.com/office/officeart/2005/8/layout/hierarchy1"/>
    <dgm:cxn modelId="{35879A88-AAD8-4D2B-B71F-B6D92548D27A}" type="presParOf" srcId="{B484A2DE-4D7F-489D-8BBB-2C33522580BB}" destId="{A1606D0E-4A7E-4CA3-8FA8-276F52EB3ABE}" srcOrd="1" destOrd="0" presId="urn:microsoft.com/office/officeart/2005/8/layout/hierarchy1"/>
    <dgm:cxn modelId="{9184B90E-D240-4A12-BED5-5B9CC06E2238}" type="presParOf" srcId="{A1606D0E-4A7E-4CA3-8FA8-276F52EB3ABE}" destId="{D7432282-1549-44C1-8C83-CB38B67AB1B6}" srcOrd="0" destOrd="0" presId="urn:microsoft.com/office/officeart/2005/8/layout/hierarchy1"/>
    <dgm:cxn modelId="{28F59468-1D18-4F0F-ABF3-D2F0C9E50463}" type="presParOf" srcId="{D7432282-1549-44C1-8C83-CB38B67AB1B6}" destId="{1743A1F5-5D3E-47DA-9555-D375D3CB88DF}" srcOrd="0" destOrd="0" presId="urn:microsoft.com/office/officeart/2005/8/layout/hierarchy1"/>
    <dgm:cxn modelId="{C443BFD1-77A6-40A3-8A31-21D3515D6EAE}" type="presParOf" srcId="{D7432282-1549-44C1-8C83-CB38B67AB1B6}" destId="{014346F1-BB94-4E48-A758-95A0999827EA}" srcOrd="1" destOrd="0" presId="urn:microsoft.com/office/officeart/2005/8/layout/hierarchy1"/>
    <dgm:cxn modelId="{DE6C60C5-50B4-4FD2-BFBC-334213E2914E}" type="presParOf" srcId="{A1606D0E-4A7E-4CA3-8FA8-276F52EB3ABE}" destId="{EAB40E89-33F3-4719-A31C-36B20EA875A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FDBC82-D720-41EA-B292-E79586174B6D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7C779ED4-FE2E-46E5-9B40-9EC08D9BEA91}">
      <dgm:prSet/>
      <dgm:spPr/>
      <dgm:t>
        <a:bodyPr/>
        <a:lstStyle/>
        <a:p>
          <a:r>
            <a:rPr lang="es-ES" smtClean="0"/>
            <a:t>Personas que desean mejorar su estrategia de búsqueda de empleo para encontrar un trabajo que les guste y se adapte a sus capacidades.</a:t>
          </a:r>
          <a:endParaRPr lang="es-ES"/>
        </a:p>
      </dgm:t>
    </dgm:pt>
    <dgm:pt modelId="{07BF1BD4-A48C-44BB-9F26-4AE2C324D7ED}" type="parTrans" cxnId="{D473B755-1A8F-4BFA-B14E-D8959B147F49}">
      <dgm:prSet/>
      <dgm:spPr/>
      <dgm:t>
        <a:bodyPr/>
        <a:lstStyle/>
        <a:p>
          <a:endParaRPr lang="es-ES"/>
        </a:p>
      </dgm:t>
    </dgm:pt>
    <dgm:pt modelId="{EBE77029-76AC-47C0-9723-44DF718E3244}" type="sibTrans" cxnId="{D473B755-1A8F-4BFA-B14E-D8959B147F49}">
      <dgm:prSet/>
      <dgm:spPr/>
      <dgm:t>
        <a:bodyPr/>
        <a:lstStyle/>
        <a:p>
          <a:endParaRPr lang="es-ES"/>
        </a:p>
      </dgm:t>
    </dgm:pt>
    <dgm:pt modelId="{78FB2A28-45E7-4F02-8FC0-13AA7F4479BA}">
      <dgm:prSet/>
      <dgm:spPr/>
      <dgm:t>
        <a:bodyPr/>
        <a:lstStyle/>
        <a:p>
          <a:r>
            <a:rPr lang="es-ES" smtClean="0"/>
            <a:t>Jóvenes que han finalizado su etapa de escolarización obligatoria y que buscan orientación para el futuro inmediato.</a:t>
          </a:r>
          <a:endParaRPr lang="es-ES"/>
        </a:p>
      </dgm:t>
    </dgm:pt>
    <dgm:pt modelId="{BCE09642-7C8B-4E3E-A723-2DE4E0026CC9}" type="parTrans" cxnId="{371CAD5D-857A-455C-9733-49C9BB9F2FD8}">
      <dgm:prSet/>
      <dgm:spPr/>
      <dgm:t>
        <a:bodyPr/>
        <a:lstStyle/>
        <a:p>
          <a:endParaRPr lang="es-ES"/>
        </a:p>
      </dgm:t>
    </dgm:pt>
    <dgm:pt modelId="{72DCE56A-5649-4885-BDF6-BE9AD847E41B}" type="sibTrans" cxnId="{371CAD5D-857A-455C-9733-49C9BB9F2FD8}">
      <dgm:prSet/>
      <dgm:spPr/>
      <dgm:t>
        <a:bodyPr/>
        <a:lstStyle/>
        <a:p>
          <a:endParaRPr lang="es-ES"/>
        </a:p>
      </dgm:t>
    </dgm:pt>
    <dgm:pt modelId="{89C66CDE-6F35-4321-9D38-70F9BE157363}">
      <dgm:prSet/>
      <dgm:spPr/>
      <dgm:t>
        <a:bodyPr/>
        <a:lstStyle/>
        <a:p>
          <a:r>
            <a:rPr lang="es-ES" smtClean="0"/>
            <a:t>Personas que precisan más formación y/o entrenamiento para adquirir o afianzar habilidades laborales, personales y sociales necesarias para desempeñar un puesto de trabajo.</a:t>
          </a:r>
          <a:endParaRPr lang="es-ES"/>
        </a:p>
      </dgm:t>
    </dgm:pt>
    <dgm:pt modelId="{E67A3305-E623-42C8-AF18-FAF4FB8822E3}" type="parTrans" cxnId="{76EE86B0-B77F-499B-ADAA-0A280A1ACA0E}">
      <dgm:prSet/>
      <dgm:spPr/>
      <dgm:t>
        <a:bodyPr/>
        <a:lstStyle/>
        <a:p>
          <a:endParaRPr lang="es-ES"/>
        </a:p>
      </dgm:t>
    </dgm:pt>
    <dgm:pt modelId="{7AE3F5A9-AF0D-4434-AF57-C23BDE7AF19D}" type="sibTrans" cxnId="{76EE86B0-B77F-499B-ADAA-0A280A1ACA0E}">
      <dgm:prSet/>
      <dgm:spPr/>
      <dgm:t>
        <a:bodyPr/>
        <a:lstStyle/>
        <a:p>
          <a:endParaRPr lang="es-ES"/>
        </a:p>
      </dgm:t>
    </dgm:pt>
    <dgm:pt modelId="{95EE0EBC-63ED-4ED5-AB82-73E281EAE2E0}">
      <dgm:prSet/>
      <dgm:spPr/>
      <dgm:t>
        <a:bodyPr/>
        <a:lstStyle/>
        <a:p>
          <a:r>
            <a:rPr lang="es-ES" smtClean="0"/>
            <a:t>Personas que requieren apoyo de preparadores laborales o asistentes personales para tener la oportunidad de participar en el mercado de trabajo.</a:t>
          </a:r>
          <a:endParaRPr lang="es-ES"/>
        </a:p>
      </dgm:t>
    </dgm:pt>
    <dgm:pt modelId="{4AC80B35-1130-45EE-B7F4-768A03819E84}" type="parTrans" cxnId="{7A896B5B-0CB7-41F5-A378-64D269A7AB8A}">
      <dgm:prSet/>
      <dgm:spPr/>
      <dgm:t>
        <a:bodyPr/>
        <a:lstStyle/>
        <a:p>
          <a:endParaRPr lang="es-ES"/>
        </a:p>
      </dgm:t>
    </dgm:pt>
    <dgm:pt modelId="{A0AA4671-313E-4DD0-A8B7-1FAAAB957B0E}" type="sibTrans" cxnId="{7A896B5B-0CB7-41F5-A378-64D269A7AB8A}">
      <dgm:prSet/>
      <dgm:spPr/>
      <dgm:t>
        <a:bodyPr/>
        <a:lstStyle/>
        <a:p>
          <a:endParaRPr lang="es-ES"/>
        </a:p>
      </dgm:t>
    </dgm:pt>
    <dgm:pt modelId="{2A738F75-9CEB-423A-8148-55524AF9A6D3}">
      <dgm:prSet/>
      <dgm:spPr/>
      <dgm:t>
        <a:bodyPr/>
        <a:lstStyle/>
        <a:p>
          <a:r>
            <a:rPr lang="es-ES" smtClean="0"/>
            <a:t>Empresas interesadas en contratar a personas con discapacidad y contar con apoyos para el éxito del proceso.</a:t>
          </a:r>
          <a:endParaRPr lang="es-ES"/>
        </a:p>
      </dgm:t>
    </dgm:pt>
    <dgm:pt modelId="{0D27A9C3-3E8F-40FA-BC2B-602F7D1B54D1}" type="parTrans" cxnId="{502DE571-BD13-4F5F-AF4F-6D7573757194}">
      <dgm:prSet/>
      <dgm:spPr/>
      <dgm:t>
        <a:bodyPr/>
        <a:lstStyle/>
        <a:p>
          <a:endParaRPr lang="es-ES"/>
        </a:p>
      </dgm:t>
    </dgm:pt>
    <dgm:pt modelId="{0AAB830F-828E-4CC7-9BBA-578DA22B50DF}" type="sibTrans" cxnId="{502DE571-BD13-4F5F-AF4F-6D7573757194}">
      <dgm:prSet/>
      <dgm:spPr/>
      <dgm:t>
        <a:bodyPr/>
        <a:lstStyle/>
        <a:p>
          <a:endParaRPr lang="es-ES"/>
        </a:p>
      </dgm:t>
    </dgm:pt>
    <dgm:pt modelId="{414E5E8C-B06D-48A4-8836-54EF11A0149C}" type="pres">
      <dgm:prSet presAssocID="{D7FDBC82-D720-41EA-B292-E79586174B6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666D4D7-B86A-4B6A-9228-9BCA787BD7DB}" type="pres">
      <dgm:prSet presAssocID="{7C779ED4-FE2E-46E5-9B40-9EC08D9BEA9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6BF042-5F98-4B9C-87BC-6C89A03BA758}" type="pres">
      <dgm:prSet presAssocID="{EBE77029-76AC-47C0-9723-44DF718E3244}" presName="sibTrans" presStyleCnt="0"/>
      <dgm:spPr/>
    </dgm:pt>
    <dgm:pt modelId="{F1CD49FF-9D0E-40A5-B43D-B65E8917AEA3}" type="pres">
      <dgm:prSet presAssocID="{78FB2A28-45E7-4F02-8FC0-13AA7F4479B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09268E-841D-4420-8C72-28D6BA1FF68F}" type="pres">
      <dgm:prSet presAssocID="{72DCE56A-5649-4885-BDF6-BE9AD847E41B}" presName="sibTrans" presStyleCnt="0"/>
      <dgm:spPr/>
    </dgm:pt>
    <dgm:pt modelId="{0B28CA7E-6752-46F7-A5F1-66641B57033A}" type="pres">
      <dgm:prSet presAssocID="{89C66CDE-6F35-4321-9D38-70F9BE15736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CE8870C-D3ED-493E-88AA-64C63A9D1C6F}" type="pres">
      <dgm:prSet presAssocID="{7AE3F5A9-AF0D-4434-AF57-C23BDE7AF19D}" presName="sibTrans" presStyleCnt="0"/>
      <dgm:spPr/>
    </dgm:pt>
    <dgm:pt modelId="{08F6ADE5-B5D1-4686-BAC0-0FBA59448799}" type="pres">
      <dgm:prSet presAssocID="{95EE0EBC-63ED-4ED5-AB82-73E281EAE2E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5B75C69-01D7-420F-8D61-DC72BAB05F58}" type="pres">
      <dgm:prSet presAssocID="{A0AA4671-313E-4DD0-A8B7-1FAAAB957B0E}" presName="sibTrans" presStyleCnt="0"/>
      <dgm:spPr/>
    </dgm:pt>
    <dgm:pt modelId="{58E62400-1A0F-4B36-9A34-4885EE699AE2}" type="pres">
      <dgm:prSet presAssocID="{2A738F75-9CEB-423A-8148-55524AF9A6D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6EE86B0-B77F-499B-ADAA-0A280A1ACA0E}" srcId="{D7FDBC82-D720-41EA-B292-E79586174B6D}" destId="{89C66CDE-6F35-4321-9D38-70F9BE157363}" srcOrd="2" destOrd="0" parTransId="{E67A3305-E623-42C8-AF18-FAF4FB8822E3}" sibTransId="{7AE3F5A9-AF0D-4434-AF57-C23BDE7AF19D}"/>
    <dgm:cxn modelId="{E0B41B10-CE81-4811-838B-4A6050E21A74}" type="presOf" srcId="{D7FDBC82-D720-41EA-B292-E79586174B6D}" destId="{414E5E8C-B06D-48A4-8836-54EF11A0149C}" srcOrd="0" destOrd="0" presId="urn:microsoft.com/office/officeart/2005/8/layout/default"/>
    <dgm:cxn modelId="{7A896B5B-0CB7-41F5-A378-64D269A7AB8A}" srcId="{D7FDBC82-D720-41EA-B292-E79586174B6D}" destId="{95EE0EBC-63ED-4ED5-AB82-73E281EAE2E0}" srcOrd="3" destOrd="0" parTransId="{4AC80B35-1130-45EE-B7F4-768A03819E84}" sibTransId="{A0AA4671-313E-4DD0-A8B7-1FAAAB957B0E}"/>
    <dgm:cxn modelId="{1635C949-D135-4B2B-84C5-DEB99E1F7311}" type="presOf" srcId="{7C779ED4-FE2E-46E5-9B40-9EC08D9BEA91}" destId="{A666D4D7-B86A-4B6A-9228-9BCA787BD7DB}" srcOrd="0" destOrd="0" presId="urn:microsoft.com/office/officeart/2005/8/layout/default"/>
    <dgm:cxn modelId="{502DE571-BD13-4F5F-AF4F-6D7573757194}" srcId="{D7FDBC82-D720-41EA-B292-E79586174B6D}" destId="{2A738F75-9CEB-423A-8148-55524AF9A6D3}" srcOrd="4" destOrd="0" parTransId="{0D27A9C3-3E8F-40FA-BC2B-602F7D1B54D1}" sibTransId="{0AAB830F-828E-4CC7-9BBA-578DA22B50DF}"/>
    <dgm:cxn modelId="{0D6248AA-0A1A-4A37-BC16-A136C247B923}" type="presOf" srcId="{89C66CDE-6F35-4321-9D38-70F9BE157363}" destId="{0B28CA7E-6752-46F7-A5F1-66641B57033A}" srcOrd="0" destOrd="0" presId="urn:microsoft.com/office/officeart/2005/8/layout/default"/>
    <dgm:cxn modelId="{722876BC-1146-4CC9-8896-3B419D74FE7D}" type="presOf" srcId="{78FB2A28-45E7-4F02-8FC0-13AA7F4479BA}" destId="{F1CD49FF-9D0E-40A5-B43D-B65E8917AEA3}" srcOrd="0" destOrd="0" presId="urn:microsoft.com/office/officeart/2005/8/layout/default"/>
    <dgm:cxn modelId="{371CAD5D-857A-455C-9733-49C9BB9F2FD8}" srcId="{D7FDBC82-D720-41EA-B292-E79586174B6D}" destId="{78FB2A28-45E7-4F02-8FC0-13AA7F4479BA}" srcOrd="1" destOrd="0" parTransId="{BCE09642-7C8B-4E3E-A723-2DE4E0026CC9}" sibTransId="{72DCE56A-5649-4885-BDF6-BE9AD847E41B}"/>
    <dgm:cxn modelId="{159C32E1-0BE5-4EA0-89D8-7753B60A27F3}" type="presOf" srcId="{95EE0EBC-63ED-4ED5-AB82-73E281EAE2E0}" destId="{08F6ADE5-B5D1-4686-BAC0-0FBA59448799}" srcOrd="0" destOrd="0" presId="urn:microsoft.com/office/officeart/2005/8/layout/default"/>
    <dgm:cxn modelId="{4AA4CE70-A518-4E04-B8BA-86EE6904FB29}" type="presOf" srcId="{2A738F75-9CEB-423A-8148-55524AF9A6D3}" destId="{58E62400-1A0F-4B36-9A34-4885EE699AE2}" srcOrd="0" destOrd="0" presId="urn:microsoft.com/office/officeart/2005/8/layout/default"/>
    <dgm:cxn modelId="{D473B755-1A8F-4BFA-B14E-D8959B147F49}" srcId="{D7FDBC82-D720-41EA-B292-E79586174B6D}" destId="{7C779ED4-FE2E-46E5-9B40-9EC08D9BEA91}" srcOrd="0" destOrd="0" parTransId="{07BF1BD4-A48C-44BB-9F26-4AE2C324D7ED}" sibTransId="{EBE77029-76AC-47C0-9723-44DF718E3244}"/>
    <dgm:cxn modelId="{C5DF9C54-D7C0-4F95-B1DC-B03333FA4516}" type="presParOf" srcId="{414E5E8C-B06D-48A4-8836-54EF11A0149C}" destId="{A666D4D7-B86A-4B6A-9228-9BCA787BD7DB}" srcOrd="0" destOrd="0" presId="urn:microsoft.com/office/officeart/2005/8/layout/default"/>
    <dgm:cxn modelId="{47ECAE06-CB41-4D01-89A1-4DBBBAB32969}" type="presParOf" srcId="{414E5E8C-B06D-48A4-8836-54EF11A0149C}" destId="{356BF042-5F98-4B9C-87BC-6C89A03BA758}" srcOrd="1" destOrd="0" presId="urn:microsoft.com/office/officeart/2005/8/layout/default"/>
    <dgm:cxn modelId="{71CB5EC8-B346-4E48-9026-DA5158CCDAD5}" type="presParOf" srcId="{414E5E8C-B06D-48A4-8836-54EF11A0149C}" destId="{F1CD49FF-9D0E-40A5-B43D-B65E8917AEA3}" srcOrd="2" destOrd="0" presId="urn:microsoft.com/office/officeart/2005/8/layout/default"/>
    <dgm:cxn modelId="{B2622266-9E83-4A53-93C7-2F747F313FAF}" type="presParOf" srcId="{414E5E8C-B06D-48A4-8836-54EF11A0149C}" destId="{FC09268E-841D-4420-8C72-28D6BA1FF68F}" srcOrd="3" destOrd="0" presId="urn:microsoft.com/office/officeart/2005/8/layout/default"/>
    <dgm:cxn modelId="{C133217E-6A06-4418-9B73-1CC60F90CAD5}" type="presParOf" srcId="{414E5E8C-B06D-48A4-8836-54EF11A0149C}" destId="{0B28CA7E-6752-46F7-A5F1-66641B57033A}" srcOrd="4" destOrd="0" presId="urn:microsoft.com/office/officeart/2005/8/layout/default"/>
    <dgm:cxn modelId="{45125B72-AE81-4344-ABAE-1BD5E27FCC60}" type="presParOf" srcId="{414E5E8C-B06D-48A4-8836-54EF11A0149C}" destId="{8CE8870C-D3ED-493E-88AA-64C63A9D1C6F}" srcOrd="5" destOrd="0" presId="urn:microsoft.com/office/officeart/2005/8/layout/default"/>
    <dgm:cxn modelId="{B0ADFE83-D0C1-45EB-B975-27AFE7D30AA8}" type="presParOf" srcId="{414E5E8C-B06D-48A4-8836-54EF11A0149C}" destId="{08F6ADE5-B5D1-4686-BAC0-0FBA59448799}" srcOrd="6" destOrd="0" presId="urn:microsoft.com/office/officeart/2005/8/layout/default"/>
    <dgm:cxn modelId="{C24E003C-3A4C-430E-A673-75AE51F82FC7}" type="presParOf" srcId="{414E5E8C-B06D-48A4-8836-54EF11A0149C}" destId="{15B75C69-01D7-420F-8D61-DC72BAB05F58}" srcOrd="7" destOrd="0" presId="urn:microsoft.com/office/officeart/2005/8/layout/default"/>
    <dgm:cxn modelId="{35DA18D0-83AF-4E22-8726-2252B7822FD2}" type="presParOf" srcId="{414E5E8C-B06D-48A4-8836-54EF11A0149C}" destId="{58E62400-1A0F-4B36-9A34-4885EE699AE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DBADE2-1E13-4471-96D2-20EDEFEC1788}" type="doc">
      <dgm:prSet loTypeId="urn:microsoft.com/office/officeart/2005/8/layout/hierarchy4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41D0632C-F731-4787-A24B-B6FE5361DF1E}">
      <dgm:prSet phldrT="[Texto]" custT="1"/>
      <dgm:spPr>
        <a:solidFill>
          <a:schemeClr val="accent3">
            <a:lumMod val="10000"/>
            <a:lumOff val="90000"/>
          </a:schemeClr>
        </a:solidFill>
      </dgm:spPr>
      <dgm:t>
        <a:bodyPr/>
        <a:lstStyle/>
        <a:p>
          <a:pPr algn="l"/>
          <a:r>
            <a:rPr lang="es-ES" sz="1600" dirty="0" smtClean="0">
              <a:solidFill>
                <a:schemeClr val="tx2"/>
              </a:solidFill>
            </a:rPr>
            <a:t>El Programa “Emplea tu capacidad” de la Consejería de Políticas Sociales, Familia, Igualdad y Natalidad se enmarca en </a:t>
          </a:r>
          <a:r>
            <a:rPr lang="es-ES" sz="1600" b="1" dirty="0" smtClean="0">
              <a:solidFill>
                <a:schemeClr val="tx2"/>
              </a:solidFill>
            </a:rPr>
            <a:t>Programa Operativo (2014-2020) de la Comunidad de Madrid para el FSE. Eje 2, “Promover la inclusión social, luchar contra la pobreza y cualquier forma de discriminación</a:t>
          </a:r>
          <a:r>
            <a:rPr lang="es-ES" sz="1100" dirty="0" smtClean="0">
              <a:solidFill>
                <a:schemeClr val="tx2"/>
              </a:solidFill>
            </a:rPr>
            <a:t>”</a:t>
          </a:r>
          <a:endParaRPr lang="es-ES" sz="1100" dirty="0">
            <a:solidFill>
              <a:schemeClr val="tx2"/>
            </a:solidFill>
          </a:endParaRPr>
        </a:p>
      </dgm:t>
    </dgm:pt>
    <dgm:pt modelId="{EB8F5339-7F90-41E2-853C-E0354A0F2E41}" type="parTrans" cxnId="{48E61139-ACF7-45C7-A9D2-253C692F5112}">
      <dgm:prSet/>
      <dgm:spPr/>
      <dgm:t>
        <a:bodyPr/>
        <a:lstStyle/>
        <a:p>
          <a:pPr algn="ctr"/>
          <a:endParaRPr lang="es-ES">
            <a:solidFill>
              <a:schemeClr val="tx2"/>
            </a:solidFill>
          </a:endParaRPr>
        </a:p>
      </dgm:t>
    </dgm:pt>
    <dgm:pt modelId="{D1A2FB2B-2958-4CB3-9A5C-347737AE3DA3}" type="sibTrans" cxnId="{48E61139-ACF7-45C7-A9D2-253C692F5112}">
      <dgm:prSet/>
      <dgm:spPr/>
      <dgm:t>
        <a:bodyPr/>
        <a:lstStyle/>
        <a:p>
          <a:pPr algn="ctr"/>
          <a:endParaRPr lang="es-ES">
            <a:solidFill>
              <a:schemeClr val="tx2"/>
            </a:solidFill>
          </a:endParaRPr>
        </a:p>
      </dgm:t>
    </dgm:pt>
    <dgm:pt modelId="{485E2A47-39FF-49CB-971C-D1021D4E1B62}">
      <dgm:prSet phldrT="[Texto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es-ES" b="1" dirty="0" smtClean="0">
              <a:solidFill>
                <a:schemeClr val="tx2"/>
              </a:solidFill>
            </a:rPr>
            <a:t>Prioridad Inversión 9.1. La inclusión activa</a:t>
          </a:r>
          <a:r>
            <a:rPr lang="es-ES" dirty="0" smtClean="0">
              <a:solidFill>
                <a:schemeClr val="tx2"/>
              </a:solidFill>
            </a:rPr>
            <a:t>, en particular con vistas a fomentar la igualdad de oportunidades, la participación activa y la mejora de la empleabilidad</a:t>
          </a:r>
          <a:endParaRPr lang="es-ES" dirty="0">
            <a:solidFill>
              <a:schemeClr val="tx2"/>
            </a:solidFill>
          </a:endParaRPr>
        </a:p>
      </dgm:t>
    </dgm:pt>
    <dgm:pt modelId="{041BF0DE-CD30-4C01-B821-7DC5802973C5}" type="parTrans" cxnId="{8AFD3EC8-224C-4383-BC70-62C49705BAE4}">
      <dgm:prSet/>
      <dgm:spPr/>
      <dgm:t>
        <a:bodyPr/>
        <a:lstStyle/>
        <a:p>
          <a:pPr algn="ctr"/>
          <a:endParaRPr lang="es-ES">
            <a:solidFill>
              <a:schemeClr val="tx2"/>
            </a:solidFill>
          </a:endParaRPr>
        </a:p>
      </dgm:t>
    </dgm:pt>
    <dgm:pt modelId="{60CD8951-CFF5-4148-B921-38510CF423A5}" type="sibTrans" cxnId="{8AFD3EC8-224C-4383-BC70-62C49705BAE4}">
      <dgm:prSet/>
      <dgm:spPr/>
      <dgm:t>
        <a:bodyPr/>
        <a:lstStyle/>
        <a:p>
          <a:pPr algn="ctr"/>
          <a:endParaRPr lang="es-ES">
            <a:solidFill>
              <a:schemeClr val="tx2"/>
            </a:solidFill>
          </a:endParaRPr>
        </a:p>
      </dgm:t>
    </dgm:pt>
    <dgm:pt modelId="{B50C605C-5482-47F7-B73A-2E34CB4F6B45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es-ES" sz="1400" b="1" dirty="0" smtClean="0">
              <a:solidFill>
                <a:schemeClr val="tx2"/>
              </a:solidFill>
            </a:rPr>
            <a:t>Objetivo específico 9.1.1</a:t>
          </a:r>
          <a:r>
            <a:rPr lang="es-ES" sz="1400" dirty="0" smtClean="0">
              <a:solidFill>
                <a:schemeClr val="tx2"/>
              </a:solidFill>
            </a:rPr>
            <a:t>: </a:t>
          </a:r>
          <a:r>
            <a:rPr lang="es-ES" sz="1400" b="1" dirty="0" smtClean="0">
              <a:solidFill>
                <a:schemeClr val="tx2"/>
              </a:solidFill>
            </a:rPr>
            <a:t>Desarrollo de mercados laborales inclusivos</a:t>
          </a:r>
          <a:r>
            <a:rPr lang="es-ES" sz="1400" dirty="0" smtClean="0">
              <a:solidFill>
                <a:schemeClr val="tx2"/>
              </a:solidFill>
            </a:rPr>
            <a:t> para los colectivos con especiales dificultades de inserción socio-laboral, promoviendo itinerarios integrales de inserción, la responsabilidad social de las empresas en este ámbito y procurando las medidas de apoyo y acompañamiento pertinentes, teniendo en cuenta la perspectiva de género.</a:t>
          </a:r>
          <a:endParaRPr lang="es-ES" sz="1400" dirty="0">
            <a:solidFill>
              <a:schemeClr val="tx2"/>
            </a:solidFill>
          </a:endParaRPr>
        </a:p>
      </dgm:t>
    </dgm:pt>
    <dgm:pt modelId="{72FE8706-2C57-4189-8CC3-D55BEFE66414}" type="parTrans" cxnId="{1CF3EE2C-4BA6-4F78-AF66-61F854244362}">
      <dgm:prSet/>
      <dgm:spPr/>
      <dgm:t>
        <a:bodyPr/>
        <a:lstStyle/>
        <a:p>
          <a:pPr algn="ctr"/>
          <a:endParaRPr lang="es-ES">
            <a:solidFill>
              <a:schemeClr val="tx2"/>
            </a:solidFill>
          </a:endParaRPr>
        </a:p>
      </dgm:t>
    </dgm:pt>
    <dgm:pt modelId="{0CFC4CF4-9327-497D-8146-988A833B356B}" type="sibTrans" cxnId="{1CF3EE2C-4BA6-4F78-AF66-61F854244362}">
      <dgm:prSet/>
      <dgm:spPr/>
      <dgm:t>
        <a:bodyPr/>
        <a:lstStyle/>
        <a:p>
          <a:pPr algn="ctr"/>
          <a:endParaRPr lang="es-ES">
            <a:solidFill>
              <a:schemeClr val="tx2"/>
            </a:solidFill>
          </a:endParaRPr>
        </a:p>
      </dgm:t>
    </dgm:pt>
    <dgm:pt modelId="{37823942-AA24-4DCC-942C-19AD73C1518F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es-ES" sz="1400" b="1" dirty="0" smtClean="0">
              <a:solidFill>
                <a:schemeClr val="tx2"/>
              </a:solidFill>
            </a:rPr>
            <a:t>Objetivo específico 9.3.2</a:t>
          </a:r>
          <a:r>
            <a:rPr lang="es-ES" sz="1400" dirty="0" smtClean="0">
              <a:solidFill>
                <a:schemeClr val="tx2"/>
              </a:solidFill>
            </a:rPr>
            <a:t>: </a:t>
          </a:r>
          <a:r>
            <a:rPr lang="es-ES" sz="1400" b="1" dirty="0" smtClean="0">
              <a:solidFill>
                <a:schemeClr val="tx2"/>
              </a:solidFill>
            </a:rPr>
            <a:t>Lucha contra la discriminación múltiple</a:t>
          </a:r>
          <a:r>
            <a:rPr lang="es-ES" sz="1400" dirty="0" smtClean="0">
              <a:solidFill>
                <a:schemeClr val="tx2"/>
              </a:solidFill>
            </a:rPr>
            <a:t> fomentando la igualdad y la no discriminación por los motivos protegidos por las directivas europeas (origen racial o étnico, discapacidad, orientación sexual, edad, religión o creencias), incluyendo la discriminación socio-laboral hacia las personas migrantes o colectivos en riesgo de exclusión.</a:t>
          </a:r>
          <a:endParaRPr lang="es-ES" sz="1400" dirty="0">
            <a:solidFill>
              <a:schemeClr val="tx2"/>
            </a:solidFill>
          </a:endParaRPr>
        </a:p>
      </dgm:t>
    </dgm:pt>
    <dgm:pt modelId="{6483635F-8AFF-45A1-8CFD-38B4617B3867}" type="parTrans" cxnId="{57391300-BE3B-4B13-A8B1-215718504AA2}">
      <dgm:prSet/>
      <dgm:spPr/>
      <dgm:t>
        <a:bodyPr/>
        <a:lstStyle/>
        <a:p>
          <a:pPr algn="ctr"/>
          <a:endParaRPr lang="es-ES">
            <a:solidFill>
              <a:schemeClr val="tx2"/>
            </a:solidFill>
          </a:endParaRPr>
        </a:p>
      </dgm:t>
    </dgm:pt>
    <dgm:pt modelId="{69C2DD47-CA57-4BA1-BE9B-854E18801D74}" type="sibTrans" cxnId="{57391300-BE3B-4B13-A8B1-215718504AA2}">
      <dgm:prSet/>
      <dgm:spPr/>
      <dgm:t>
        <a:bodyPr/>
        <a:lstStyle/>
        <a:p>
          <a:pPr algn="ctr"/>
          <a:endParaRPr lang="es-ES">
            <a:solidFill>
              <a:schemeClr val="tx2"/>
            </a:solidFill>
          </a:endParaRPr>
        </a:p>
      </dgm:t>
    </dgm:pt>
    <dgm:pt modelId="{ADAA6E3F-D3DC-43EC-846C-E57580289B54}">
      <dgm:prSet phldrT="[Texto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es-ES" b="1" dirty="0" smtClean="0">
              <a:solidFill>
                <a:schemeClr val="tx2"/>
              </a:solidFill>
            </a:rPr>
            <a:t>Prioridad Inversión 9.3. Lucha contra toda forma de discriminación y el fomento de la igualdad de  oportunidades  </a:t>
          </a:r>
          <a:endParaRPr lang="es-ES" b="1" dirty="0">
            <a:solidFill>
              <a:schemeClr val="tx2"/>
            </a:solidFill>
          </a:endParaRPr>
        </a:p>
      </dgm:t>
    </dgm:pt>
    <dgm:pt modelId="{BEA4A31E-B6E3-4396-8321-6D9E0E62C989}" type="sibTrans" cxnId="{EE83E928-E080-426F-BAEE-9F6A6FEA6F66}">
      <dgm:prSet/>
      <dgm:spPr/>
      <dgm:t>
        <a:bodyPr/>
        <a:lstStyle/>
        <a:p>
          <a:pPr algn="ctr"/>
          <a:endParaRPr lang="es-ES">
            <a:solidFill>
              <a:schemeClr val="tx2"/>
            </a:solidFill>
          </a:endParaRPr>
        </a:p>
      </dgm:t>
    </dgm:pt>
    <dgm:pt modelId="{BEDEB655-769B-4C70-B352-E5C0D44EA841}" type="parTrans" cxnId="{EE83E928-E080-426F-BAEE-9F6A6FEA6F66}">
      <dgm:prSet/>
      <dgm:spPr/>
      <dgm:t>
        <a:bodyPr/>
        <a:lstStyle/>
        <a:p>
          <a:pPr algn="ctr"/>
          <a:endParaRPr lang="es-ES">
            <a:solidFill>
              <a:schemeClr val="tx2"/>
            </a:solidFill>
          </a:endParaRPr>
        </a:p>
      </dgm:t>
    </dgm:pt>
    <dgm:pt modelId="{E7FE43C5-53D0-40E2-A3E2-573CFD50034B}" type="pres">
      <dgm:prSet presAssocID="{CCDBADE2-1E13-4471-96D2-20EDEFEC178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40655E51-2D3F-4E94-B173-51077D6B552C}" type="pres">
      <dgm:prSet presAssocID="{41D0632C-F731-4787-A24B-B6FE5361DF1E}" presName="vertOne" presStyleCnt="0"/>
      <dgm:spPr/>
    </dgm:pt>
    <dgm:pt modelId="{4E20FFED-FA67-45BB-9ABC-61BC352B7E06}" type="pres">
      <dgm:prSet presAssocID="{41D0632C-F731-4787-A24B-B6FE5361DF1E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AB15E4-9959-47F9-88CA-B18180CC6CF7}" type="pres">
      <dgm:prSet presAssocID="{41D0632C-F731-4787-A24B-B6FE5361DF1E}" presName="parTransOne" presStyleCnt="0"/>
      <dgm:spPr/>
    </dgm:pt>
    <dgm:pt modelId="{252B17FE-81CF-4FEF-A241-2190EF178839}" type="pres">
      <dgm:prSet presAssocID="{41D0632C-F731-4787-A24B-B6FE5361DF1E}" presName="horzOne" presStyleCnt="0"/>
      <dgm:spPr/>
    </dgm:pt>
    <dgm:pt modelId="{CC152043-8F2A-4233-9C16-5A474B2DD5C3}" type="pres">
      <dgm:prSet presAssocID="{485E2A47-39FF-49CB-971C-D1021D4E1B62}" presName="vertTwo" presStyleCnt="0"/>
      <dgm:spPr/>
    </dgm:pt>
    <dgm:pt modelId="{70C08C25-C8EE-425E-A7CC-190C70A16290}" type="pres">
      <dgm:prSet presAssocID="{485E2A47-39FF-49CB-971C-D1021D4E1B62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52BEB8-71A7-4E14-978E-344A84B8BE4F}" type="pres">
      <dgm:prSet presAssocID="{485E2A47-39FF-49CB-971C-D1021D4E1B62}" presName="parTransTwo" presStyleCnt="0"/>
      <dgm:spPr/>
    </dgm:pt>
    <dgm:pt modelId="{BA954590-C229-4AD6-A99C-25197F0AE6DB}" type="pres">
      <dgm:prSet presAssocID="{485E2A47-39FF-49CB-971C-D1021D4E1B62}" presName="horzTwo" presStyleCnt="0"/>
      <dgm:spPr/>
    </dgm:pt>
    <dgm:pt modelId="{630A4223-7EC8-4336-BFB5-8B9342B742C0}" type="pres">
      <dgm:prSet presAssocID="{B50C605C-5482-47F7-B73A-2E34CB4F6B45}" presName="vertThree" presStyleCnt="0"/>
      <dgm:spPr/>
    </dgm:pt>
    <dgm:pt modelId="{9B0BEB11-5C92-490E-8125-A821BA55707A}" type="pres">
      <dgm:prSet presAssocID="{B50C605C-5482-47F7-B73A-2E34CB4F6B45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1671839-A475-4E2F-A8DB-749F2CBFDFBF}" type="pres">
      <dgm:prSet presAssocID="{B50C605C-5482-47F7-B73A-2E34CB4F6B45}" presName="horzThree" presStyleCnt="0"/>
      <dgm:spPr/>
    </dgm:pt>
    <dgm:pt modelId="{59FADB77-7967-45AE-A51B-25C3903F2043}" type="pres">
      <dgm:prSet presAssocID="{60CD8951-CFF5-4148-B921-38510CF423A5}" presName="sibSpaceTwo" presStyleCnt="0"/>
      <dgm:spPr/>
    </dgm:pt>
    <dgm:pt modelId="{B805A726-E8FD-4A40-A909-2CAC29346EBD}" type="pres">
      <dgm:prSet presAssocID="{ADAA6E3F-D3DC-43EC-846C-E57580289B54}" presName="vertTwo" presStyleCnt="0"/>
      <dgm:spPr/>
    </dgm:pt>
    <dgm:pt modelId="{F93DA306-063E-4B6F-8D0A-0FC8EC253AE6}" type="pres">
      <dgm:prSet presAssocID="{ADAA6E3F-D3DC-43EC-846C-E57580289B54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9C48533-935D-49BF-AB12-335DF129C4C7}" type="pres">
      <dgm:prSet presAssocID="{ADAA6E3F-D3DC-43EC-846C-E57580289B54}" presName="parTransTwo" presStyleCnt="0"/>
      <dgm:spPr/>
    </dgm:pt>
    <dgm:pt modelId="{F73AFDEF-F9C8-4FEF-9FB5-6ECC57339EDA}" type="pres">
      <dgm:prSet presAssocID="{ADAA6E3F-D3DC-43EC-846C-E57580289B54}" presName="horzTwo" presStyleCnt="0"/>
      <dgm:spPr/>
    </dgm:pt>
    <dgm:pt modelId="{ED05A08B-C2AD-4DEF-A6E6-84B46C9C6453}" type="pres">
      <dgm:prSet presAssocID="{37823942-AA24-4DCC-942C-19AD73C1518F}" presName="vertThree" presStyleCnt="0"/>
      <dgm:spPr/>
    </dgm:pt>
    <dgm:pt modelId="{351D9EB4-6A21-4D00-A12C-C37E511B9C68}" type="pres">
      <dgm:prSet presAssocID="{37823942-AA24-4DCC-942C-19AD73C1518F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3FAE103-E4A4-4B04-BD4A-93B39A5435A3}" type="pres">
      <dgm:prSet presAssocID="{37823942-AA24-4DCC-942C-19AD73C1518F}" presName="horzThree" presStyleCnt="0"/>
      <dgm:spPr/>
    </dgm:pt>
  </dgm:ptLst>
  <dgm:cxnLst>
    <dgm:cxn modelId="{EE83E928-E080-426F-BAEE-9F6A6FEA6F66}" srcId="{41D0632C-F731-4787-A24B-B6FE5361DF1E}" destId="{ADAA6E3F-D3DC-43EC-846C-E57580289B54}" srcOrd="1" destOrd="0" parTransId="{BEDEB655-769B-4C70-B352-E5C0D44EA841}" sibTransId="{BEA4A31E-B6E3-4396-8321-6D9E0E62C989}"/>
    <dgm:cxn modelId="{06C96B93-7141-4499-81CE-98C4BD0D504C}" type="presOf" srcId="{41D0632C-F731-4787-A24B-B6FE5361DF1E}" destId="{4E20FFED-FA67-45BB-9ABC-61BC352B7E06}" srcOrd="0" destOrd="0" presId="urn:microsoft.com/office/officeart/2005/8/layout/hierarchy4"/>
    <dgm:cxn modelId="{AF8BF9B8-1139-4B7C-B275-737751D53E0E}" type="presOf" srcId="{CCDBADE2-1E13-4471-96D2-20EDEFEC1788}" destId="{E7FE43C5-53D0-40E2-A3E2-573CFD50034B}" srcOrd="0" destOrd="0" presId="urn:microsoft.com/office/officeart/2005/8/layout/hierarchy4"/>
    <dgm:cxn modelId="{1C350BFD-8023-4E94-9296-ECD9DCE8C1EB}" type="presOf" srcId="{485E2A47-39FF-49CB-971C-D1021D4E1B62}" destId="{70C08C25-C8EE-425E-A7CC-190C70A16290}" srcOrd="0" destOrd="0" presId="urn:microsoft.com/office/officeart/2005/8/layout/hierarchy4"/>
    <dgm:cxn modelId="{19B4F20C-C871-4711-8697-974E2B195D69}" type="presOf" srcId="{37823942-AA24-4DCC-942C-19AD73C1518F}" destId="{351D9EB4-6A21-4D00-A12C-C37E511B9C68}" srcOrd="0" destOrd="0" presId="urn:microsoft.com/office/officeart/2005/8/layout/hierarchy4"/>
    <dgm:cxn modelId="{DF39A585-72D8-4AA9-88F4-833BF7F960A6}" type="presOf" srcId="{B50C605C-5482-47F7-B73A-2E34CB4F6B45}" destId="{9B0BEB11-5C92-490E-8125-A821BA55707A}" srcOrd="0" destOrd="0" presId="urn:microsoft.com/office/officeart/2005/8/layout/hierarchy4"/>
    <dgm:cxn modelId="{57391300-BE3B-4B13-A8B1-215718504AA2}" srcId="{ADAA6E3F-D3DC-43EC-846C-E57580289B54}" destId="{37823942-AA24-4DCC-942C-19AD73C1518F}" srcOrd="0" destOrd="0" parTransId="{6483635F-8AFF-45A1-8CFD-38B4617B3867}" sibTransId="{69C2DD47-CA57-4BA1-BE9B-854E18801D74}"/>
    <dgm:cxn modelId="{1CF3EE2C-4BA6-4F78-AF66-61F854244362}" srcId="{485E2A47-39FF-49CB-971C-D1021D4E1B62}" destId="{B50C605C-5482-47F7-B73A-2E34CB4F6B45}" srcOrd="0" destOrd="0" parTransId="{72FE8706-2C57-4189-8CC3-D55BEFE66414}" sibTransId="{0CFC4CF4-9327-497D-8146-988A833B356B}"/>
    <dgm:cxn modelId="{73FDC0B6-A983-4DEE-88D8-91A4064577F0}" type="presOf" srcId="{ADAA6E3F-D3DC-43EC-846C-E57580289B54}" destId="{F93DA306-063E-4B6F-8D0A-0FC8EC253AE6}" srcOrd="0" destOrd="0" presId="urn:microsoft.com/office/officeart/2005/8/layout/hierarchy4"/>
    <dgm:cxn modelId="{48E61139-ACF7-45C7-A9D2-253C692F5112}" srcId="{CCDBADE2-1E13-4471-96D2-20EDEFEC1788}" destId="{41D0632C-F731-4787-A24B-B6FE5361DF1E}" srcOrd="0" destOrd="0" parTransId="{EB8F5339-7F90-41E2-853C-E0354A0F2E41}" sibTransId="{D1A2FB2B-2958-4CB3-9A5C-347737AE3DA3}"/>
    <dgm:cxn modelId="{8AFD3EC8-224C-4383-BC70-62C49705BAE4}" srcId="{41D0632C-F731-4787-A24B-B6FE5361DF1E}" destId="{485E2A47-39FF-49CB-971C-D1021D4E1B62}" srcOrd="0" destOrd="0" parTransId="{041BF0DE-CD30-4C01-B821-7DC5802973C5}" sibTransId="{60CD8951-CFF5-4148-B921-38510CF423A5}"/>
    <dgm:cxn modelId="{8D319381-44D3-4856-9513-C16E9857EFB8}" type="presParOf" srcId="{E7FE43C5-53D0-40E2-A3E2-573CFD50034B}" destId="{40655E51-2D3F-4E94-B173-51077D6B552C}" srcOrd="0" destOrd="0" presId="urn:microsoft.com/office/officeart/2005/8/layout/hierarchy4"/>
    <dgm:cxn modelId="{AA1E51BE-1BAE-4B01-BE1C-7956E362B30F}" type="presParOf" srcId="{40655E51-2D3F-4E94-B173-51077D6B552C}" destId="{4E20FFED-FA67-45BB-9ABC-61BC352B7E06}" srcOrd="0" destOrd="0" presId="urn:microsoft.com/office/officeart/2005/8/layout/hierarchy4"/>
    <dgm:cxn modelId="{C18CADC6-B449-409E-9FA1-3520406B4993}" type="presParOf" srcId="{40655E51-2D3F-4E94-B173-51077D6B552C}" destId="{C1AB15E4-9959-47F9-88CA-B18180CC6CF7}" srcOrd="1" destOrd="0" presId="urn:microsoft.com/office/officeart/2005/8/layout/hierarchy4"/>
    <dgm:cxn modelId="{C09EA282-8E64-4C6F-BA73-13E470BA0440}" type="presParOf" srcId="{40655E51-2D3F-4E94-B173-51077D6B552C}" destId="{252B17FE-81CF-4FEF-A241-2190EF178839}" srcOrd="2" destOrd="0" presId="urn:microsoft.com/office/officeart/2005/8/layout/hierarchy4"/>
    <dgm:cxn modelId="{D39527C4-DE3E-429C-9B79-3C688CB66239}" type="presParOf" srcId="{252B17FE-81CF-4FEF-A241-2190EF178839}" destId="{CC152043-8F2A-4233-9C16-5A474B2DD5C3}" srcOrd="0" destOrd="0" presId="urn:microsoft.com/office/officeart/2005/8/layout/hierarchy4"/>
    <dgm:cxn modelId="{5487164F-2B7F-46DB-998D-5A686DC2403A}" type="presParOf" srcId="{CC152043-8F2A-4233-9C16-5A474B2DD5C3}" destId="{70C08C25-C8EE-425E-A7CC-190C70A16290}" srcOrd="0" destOrd="0" presId="urn:microsoft.com/office/officeart/2005/8/layout/hierarchy4"/>
    <dgm:cxn modelId="{18121785-5437-4ECA-9033-49B51EA90920}" type="presParOf" srcId="{CC152043-8F2A-4233-9C16-5A474B2DD5C3}" destId="{5952BEB8-71A7-4E14-978E-344A84B8BE4F}" srcOrd="1" destOrd="0" presId="urn:microsoft.com/office/officeart/2005/8/layout/hierarchy4"/>
    <dgm:cxn modelId="{B6D4EB30-CDA2-4EE2-BDB0-5B66130510CA}" type="presParOf" srcId="{CC152043-8F2A-4233-9C16-5A474B2DD5C3}" destId="{BA954590-C229-4AD6-A99C-25197F0AE6DB}" srcOrd="2" destOrd="0" presId="urn:microsoft.com/office/officeart/2005/8/layout/hierarchy4"/>
    <dgm:cxn modelId="{0D9044B9-BEAE-4E8E-B769-7AFEC56B1E0C}" type="presParOf" srcId="{BA954590-C229-4AD6-A99C-25197F0AE6DB}" destId="{630A4223-7EC8-4336-BFB5-8B9342B742C0}" srcOrd="0" destOrd="0" presId="urn:microsoft.com/office/officeart/2005/8/layout/hierarchy4"/>
    <dgm:cxn modelId="{7736DAAC-907F-4A8F-8E61-4BB6A19DFFFF}" type="presParOf" srcId="{630A4223-7EC8-4336-BFB5-8B9342B742C0}" destId="{9B0BEB11-5C92-490E-8125-A821BA55707A}" srcOrd="0" destOrd="0" presId="urn:microsoft.com/office/officeart/2005/8/layout/hierarchy4"/>
    <dgm:cxn modelId="{2B11C0BB-35F5-419C-AD3E-EC23FE0AE832}" type="presParOf" srcId="{630A4223-7EC8-4336-BFB5-8B9342B742C0}" destId="{91671839-A475-4E2F-A8DB-749F2CBFDFBF}" srcOrd="1" destOrd="0" presId="urn:microsoft.com/office/officeart/2005/8/layout/hierarchy4"/>
    <dgm:cxn modelId="{0FDE588D-A326-426C-82A9-EC377A3337BA}" type="presParOf" srcId="{252B17FE-81CF-4FEF-A241-2190EF178839}" destId="{59FADB77-7967-45AE-A51B-25C3903F2043}" srcOrd="1" destOrd="0" presId="urn:microsoft.com/office/officeart/2005/8/layout/hierarchy4"/>
    <dgm:cxn modelId="{BBA376C3-69C3-495B-A726-80646E300678}" type="presParOf" srcId="{252B17FE-81CF-4FEF-A241-2190EF178839}" destId="{B805A726-E8FD-4A40-A909-2CAC29346EBD}" srcOrd="2" destOrd="0" presId="urn:microsoft.com/office/officeart/2005/8/layout/hierarchy4"/>
    <dgm:cxn modelId="{69A822B0-2575-4298-AE81-50231A7BC81A}" type="presParOf" srcId="{B805A726-E8FD-4A40-A909-2CAC29346EBD}" destId="{F93DA306-063E-4B6F-8D0A-0FC8EC253AE6}" srcOrd="0" destOrd="0" presId="urn:microsoft.com/office/officeart/2005/8/layout/hierarchy4"/>
    <dgm:cxn modelId="{5AAFA012-6ECE-4621-8619-45CFEE676C12}" type="presParOf" srcId="{B805A726-E8FD-4A40-A909-2CAC29346EBD}" destId="{69C48533-935D-49BF-AB12-335DF129C4C7}" srcOrd="1" destOrd="0" presId="urn:microsoft.com/office/officeart/2005/8/layout/hierarchy4"/>
    <dgm:cxn modelId="{8F518162-B0DC-4560-AFC8-674C4D70DC88}" type="presParOf" srcId="{B805A726-E8FD-4A40-A909-2CAC29346EBD}" destId="{F73AFDEF-F9C8-4FEF-9FB5-6ECC57339EDA}" srcOrd="2" destOrd="0" presId="urn:microsoft.com/office/officeart/2005/8/layout/hierarchy4"/>
    <dgm:cxn modelId="{4B73ABAD-2152-48FC-8C26-5F383A6C757A}" type="presParOf" srcId="{F73AFDEF-F9C8-4FEF-9FB5-6ECC57339EDA}" destId="{ED05A08B-C2AD-4DEF-A6E6-84B46C9C6453}" srcOrd="0" destOrd="0" presId="urn:microsoft.com/office/officeart/2005/8/layout/hierarchy4"/>
    <dgm:cxn modelId="{3D5AD3C3-FB3E-4DEE-9269-1BCAAA7263A1}" type="presParOf" srcId="{ED05A08B-C2AD-4DEF-A6E6-84B46C9C6453}" destId="{351D9EB4-6A21-4D00-A12C-C37E511B9C68}" srcOrd="0" destOrd="0" presId="urn:microsoft.com/office/officeart/2005/8/layout/hierarchy4"/>
    <dgm:cxn modelId="{CED11BDC-21AF-411A-B9A4-434BB651EB28}" type="presParOf" srcId="{ED05A08B-C2AD-4DEF-A6E6-84B46C9C6453}" destId="{F3FAE103-E4A4-4B04-BD4A-93B39A5435A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513C80-F06A-43B2-8C3F-140DA0FDB04F}">
      <dsp:nvSpPr>
        <dsp:cNvPr id="0" name=""/>
        <dsp:cNvSpPr/>
      </dsp:nvSpPr>
      <dsp:spPr>
        <a:xfrm>
          <a:off x="8210135" y="2387806"/>
          <a:ext cx="91440" cy="4340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4041"/>
              </a:lnTo>
            </a:path>
          </a:pathLst>
        </a:custGeom>
        <a:noFill/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6C9857-EE94-4DEA-BC1D-642212941EC8}">
      <dsp:nvSpPr>
        <dsp:cNvPr id="0" name=""/>
        <dsp:cNvSpPr/>
      </dsp:nvSpPr>
      <dsp:spPr>
        <a:xfrm>
          <a:off x="5395555" y="1006086"/>
          <a:ext cx="2860300" cy="4340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786"/>
              </a:lnTo>
              <a:lnTo>
                <a:pt x="2860300" y="295786"/>
              </a:lnTo>
              <a:lnTo>
                <a:pt x="2860300" y="434041"/>
              </a:lnTo>
            </a:path>
          </a:pathLst>
        </a:custGeom>
        <a:noFill/>
        <a:ln w="222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CC27D9-3559-4F3F-B3C9-3534B903B711}">
      <dsp:nvSpPr>
        <dsp:cNvPr id="0" name=""/>
        <dsp:cNvSpPr/>
      </dsp:nvSpPr>
      <dsp:spPr>
        <a:xfrm>
          <a:off x="2384513" y="2387806"/>
          <a:ext cx="168172" cy="434041"/>
        </a:xfrm>
        <a:custGeom>
          <a:avLst/>
          <a:gdLst/>
          <a:ahLst/>
          <a:cxnLst/>
          <a:rect l="0" t="0" r="0" b="0"/>
          <a:pathLst>
            <a:path>
              <a:moveTo>
                <a:pt x="168172" y="0"/>
              </a:moveTo>
              <a:lnTo>
                <a:pt x="168172" y="295786"/>
              </a:lnTo>
              <a:lnTo>
                <a:pt x="0" y="295786"/>
              </a:lnTo>
              <a:lnTo>
                <a:pt x="0" y="434041"/>
              </a:lnTo>
            </a:path>
          </a:pathLst>
        </a:custGeom>
        <a:noFill/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81F5D3-E0DD-4256-BF80-87BE604EA0E2}">
      <dsp:nvSpPr>
        <dsp:cNvPr id="0" name=""/>
        <dsp:cNvSpPr/>
      </dsp:nvSpPr>
      <dsp:spPr>
        <a:xfrm>
          <a:off x="2552686" y="1006086"/>
          <a:ext cx="2842869" cy="434041"/>
        </a:xfrm>
        <a:custGeom>
          <a:avLst/>
          <a:gdLst/>
          <a:ahLst/>
          <a:cxnLst/>
          <a:rect l="0" t="0" r="0" b="0"/>
          <a:pathLst>
            <a:path>
              <a:moveTo>
                <a:pt x="2842869" y="0"/>
              </a:moveTo>
              <a:lnTo>
                <a:pt x="2842869" y="295786"/>
              </a:lnTo>
              <a:lnTo>
                <a:pt x="0" y="295786"/>
              </a:lnTo>
              <a:lnTo>
                <a:pt x="0" y="434041"/>
              </a:lnTo>
            </a:path>
          </a:pathLst>
        </a:custGeom>
        <a:noFill/>
        <a:ln w="222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92CFD4-F794-4823-935A-901DFF76A2D0}">
      <dsp:nvSpPr>
        <dsp:cNvPr id="0" name=""/>
        <dsp:cNvSpPr/>
      </dsp:nvSpPr>
      <dsp:spPr>
        <a:xfrm>
          <a:off x="3146020" y="58408"/>
          <a:ext cx="4499069" cy="9476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677954-7637-415C-B1FA-E1BD268475BF}">
      <dsp:nvSpPr>
        <dsp:cNvPr id="0" name=""/>
        <dsp:cNvSpPr/>
      </dsp:nvSpPr>
      <dsp:spPr>
        <a:xfrm>
          <a:off x="3311843" y="215940"/>
          <a:ext cx="4499069" cy="947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Objetivo: Acceso al empleo como vía fundamental hacía la vida independiente y como forma más completa de protección frente a la exclusión social.</a:t>
          </a:r>
          <a:endParaRPr lang="es-ES" sz="1200" kern="1200" dirty="0"/>
        </a:p>
      </dsp:txBody>
      <dsp:txXfrm>
        <a:off x="3339600" y="243697"/>
        <a:ext cx="4443555" cy="892164"/>
      </dsp:txXfrm>
    </dsp:sp>
    <dsp:sp modelId="{2EF829C4-DAF4-4B0F-8487-689AF3D0156D}">
      <dsp:nvSpPr>
        <dsp:cNvPr id="0" name=""/>
        <dsp:cNvSpPr/>
      </dsp:nvSpPr>
      <dsp:spPr>
        <a:xfrm>
          <a:off x="273997" y="1440128"/>
          <a:ext cx="4557378" cy="9476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0F8FF3-B093-4EBA-A089-6969DE827FA6}">
      <dsp:nvSpPr>
        <dsp:cNvPr id="0" name=""/>
        <dsp:cNvSpPr/>
      </dsp:nvSpPr>
      <dsp:spPr>
        <a:xfrm>
          <a:off x="439820" y="1597660"/>
          <a:ext cx="4557378" cy="947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Personas que necesitan más apoyo, entrenamiento y capacitación para consolidar las habilidades necesarias para </a:t>
          </a:r>
          <a:r>
            <a:rPr lang="es-ES" sz="1200" b="1" kern="1200" dirty="0" smtClean="0"/>
            <a:t>encontrar o mantener un empleo</a:t>
          </a:r>
          <a:endParaRPr lang="es-ES" sz="1200" b="1" kern="1200" dirty="0"/>
        </a:p>
      </dsp:txBody>
      <dsp:txXfrm>
        <a:off x="467577" y="1625417"/>
        <a:ext cx="4501864" cy="892164"/>
      </dsp:txXfrm>
    </dsp:sp>
    <dsp:sp modelId="{B7B01251-E53C-4B0A-9CB5-A4B8334A3D43}">
      <dsp:nvSpPr>
        <dsp:cNvPr id="0" name=""/>
        <dsp:cNvSpPr/>
      </dsp:nvSpPr>
      <dsp:spPr>
        <a:xfrm>
          <a:off x="-165822" y="2821848"/>
          <a:ext cx="5100673" cy="94767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661C27-5649-48F3-8EFF-CDBCD3455FCD}">
      <dsp:nvSpPr>
        <dsp:cNvPr id="0" name=""/>
        <dsp:cNvSpPr/>
      </dsp:nvSpPr>
      <dsp:spPr>
        <a:xfrm>
          <a:off x="0" y="2979380"/>
          <a:ext cx="5100673" cy="947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Programa “Emplea tu capacidad” de la Consejería de Políticas Sociales, Familias, Igualdad y Natalidad </a:t>
          </a:r>
          <a:r>
            <a:rPr lang="es-ES" sz="1200" kern="1200" dirty="0" err="1" smtClean="0"/>
            <a:t>confinanciado</a:t>
          </a:r>
          <a:r>
            <a:rPr lang="es-ES" sz="1200" kern="1200" dirty="0" smtClean="0"/>
            <a:t> al 50% por el Fondo Social Europeo</a:t>
          </a:r>
          <a:endParaRPr lang="es-ES" sz="1200" kern="1200" dirty="0"/>
        </a:p>
      </dsp:txBody>
      <dsp:txXfrm>
        <a:off x="27757" y="3007137"/>
        <a:ext cx="5045159" cy="892164"/>
      </dsp:txXfrm>
    </dsp:sp>
    <dsp:sp modelId="{F19F5771-B86F-4D47-9FAF-2E4CB0211459}">
      <dsp:nvSpPr>
        <dsp:cNvPr id="0" name=""/>
        <dsp:cNvSpPr/>
      </dsp:nvSpPr>
      <dsp:spPr>
        <a:xfrm>
          <a:off x="5994598" y="1440128"/>
          <a:ext cx="4522515" cy="9476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A456D5-1A08-471A-9DE6-B20D2859FE28}">
      <dsp:nvSpPr>
        <dsp:cNvPr id="0" name=""/>
        <dsp:cNvSpPr/>
      </dsp:nvSpPr>
      <dsp:spPr>
        <a:xfrm>
          <a:off x="6160421" y="1597660"/>
          <a:ext cx="4522515" cy="947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Personas con discapacidad en disposición de acceder al empleo ordinario o protegido por su nivel de empleabilidad </a:t>
          </a:r>
          <a:endParaRPr lang="es-ES" sz="1200" kern="1200" dirty="0"/>
        </a:p>
      </dsp:txBody>
      <dsp:txXfrm>
        <a:off x="6188178" y="1625417"/>
        <a:ext cx="4467001" cy="892164"/>
      </dsp:txXfrm>
    </dsp:sp>
    <dsp:sp modelId="{1743A1F5-5D3E-47DA-9555-D375D3CB88DF}">
      <dsp:nvSpPr>
        <dsp:cNvPr id="0" name=""/>
        <dsp:cNvSpPr/>
      </dsp:nvSpPr>
      <dsp:spPr>
        <a:xfrm>
          <a:off x="5434669" y="2821848"/>
          <a:ext cx="5642372" cy="94767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4346F1-BB94-4E48-A758-95A0999827EA}">
      <dsp:nvSpPr>
        <dsp:cNvPr id="0" name=""/>
        <dsp:cNvSpPr/>
      </dsp:nvSpPr>
      <dsp:spPr>
        <a:xfrm>
          <a:off x="5600492" y="2979380"/>
          <a:ext cx="5642372" cy="9476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Incentivos a la contratación (subvenciones y bonificaciones en las cuotas de la seguridad social), apoyo a los Centros Especiales de Empleo, cuotas de reserva en empresas y en las convocatorias de empleo público, etc. (Consejerías de Economía y, en lo referente a la función pública, Consejería de Hacienda y Función Pública).</a:t>
          </a:r>
          <a:endParaRPr lang="es-ES" sz="1200" kern="1200" dirty="0"/>
        </a:p>
      </dsp:txBody>
      <dsp:txXfrm>
        <a:off x="5628249" y="3007137"/>
        <a:ext cx="5586858" cy="8921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66D4D7-B86A-4B6A-9228-9BCA787BD7DB}">
      <dsp:nvSpPr>
        <dsp:cNvPr id="0" name=""/>
        <dsp:cNvSpPr/>
      </dsp:nvSpPr>
      <dsp:spPr>
        <a:xfrm>
          <a:off x="0" y="210526"/>
          <a:ext cx="2455961" cy="147357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smtClean="0"/>
            <a:t>Personas que desean mejorar su estrategia de búsqueda de empleo para encontrar un trabajo que les guste y se adapte a sus capacidades.</a:t>
          </a:r>
          <a:endParaRPr lang="es-ES" sz="1400" kern="1200"/>
        </a:p>
      </dsp:txBody>
      <dsp:txXfrm>
        <a:off x="0" y="210526"/>
        <a:ext cx="2455961" cy="1473577"/>
      </dsp:txXfrm>
    </dsp:sp>
    <dsp:sp modelId="{F1CD49FF-9D0E-40A5-B43D-B65E8917AEA3}">
      <dsp:nvSpPr>
        <dsp:cNvPr id="0" name=""/>
        <dsp:cNvSpPr/>
      </dsp:nvSpPr>
      <dsp:spPr>
        <a:xfrm>
          <a:off x="2701558" y="210526"/>
          <a:ext cx="2455961" cy="147357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smtClean="0"/>
            <a:t>Jóvenes que han finalizado su etapa de escolarización obligatoria y que buscan orientación para el futuro inmediato.</a:t>
          </a:r>
          <a:endParaRPr lang="es-ES" sz="1400" kern="1200"/>
        </a:p>
      </dsp:txBody>
      <dsp:txXfrm>
        <a:off x="2701558" y="210526"/>
        <a:ext cx="2455961" cy="1473577"/>
      </dsp:txXfrm>
    </dsp:sp>
    <dsp:sp modelId="{0B28CA7E-6752-46F7-A5F1-66641B57033A}">
      <dsp:nvSpPr>
        <dsp:cNvPr id="0" name=""/>
        <dsp:cNvSpPr/>
      </dsp:nvSpPr>
      <dsp:spPr>
        <a:xfrm>
          <a:off x="5403116" y="210526"/>
          <a:ext cx="2455961" cy="147357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4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smtClean="0"/>
            <a:t>Personas que precisan más formación y/o entrenamiento para adquirir o afianzar habilidades laborales, personales y sociales necesarias para desempeñar un puesto de trabajo.</a:t>
          </a:r>
          <a:endParaRPr lang="es-ES" sz="1400" kern="1200"/>
        </a:p>
      </dsp:txBody>
      <dsp:txXfrm>
        <a:off x="5403116" y="210526"/>
        <a:ext cx="2455961" cy="1473577"/>
      </dsp:txXfrm>
    </dsp:sp>
    <dsp:sp modelId="{08F6ADE5-B5D1-4686-BAC0-0FBA59448799}">
      <dsp:nvSpPr>
        <dsp:cNvPr id="0" name=""/>
        <dsp:cNvSpPr/>
      </dsp:nvSpPr>
      <dsp:spPr>
        <a:xfrm>
          <a:off x="1350779" y="1929699"/>
          <a:ext cx="2455961" cy="147357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5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smtClean="0"/>
            <a:t>Personas que requieren apoyo de preparadores laborales o asistentes personales para tener la oportunidad de participar en el mercado de trabajo.</a:t>
          </a:r>
          <a:endParaRPr lang="es-ES" sz="1400" kern="1200"/>
        </a:p>
      </dsp:txBody>
      <dsp:txXfrm>
        <a:off x="1350779" y="1929699"/>
        <a:ext cx="2455961" cy="1473577"/>
      </dsp:txXfrm>
    </dsp:sp>
    <dsp:sp modelId="{58E62400-1A0F-4B36-9A34-4885EE699AE2}">
      <dsp:nvSpPr>
        <dsp:cNvPr id="0" name=""/>
        <dsp:cNvSpPr/>
      </dsp:nvSpPr>
      <dsp:spPr>
        <a:xfrm>
          <a:off x="4052337" y="1929699"/>
          <a:ext cx="2455961" cy="147357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6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smtClean="0"/>
            <a:t>Empresas interesadas en contratar a personas con discapacidad y contar con apoyos para el éxito del proceso.</a:t>
          </a:r>
          <a:endParaRPr lang="es-ES" sz="1400" kern="1200"/>
        </a:p>
      </dsp:txBody>
      <dsp:txXfrm>
        <a:off x="4052337" y="1929699"/>
        <a:ext cx="2455961" cy="14735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0FFED-FA67-45BB-9ABC-61BC352B7E06}">
      <dsp:nvSpPr>
        <dsp:cNvPr id="0" name=""/>
        <dsp:cNvSpPr/>
      </dsp:nvSpPr>
      <dsp:spPr>
        <a:xfrm>
          <a:off x="4159" y="1301"/>
          <a:ext cx="11259681" cy="1293274"/>
        </a:xfrm>
        <a:prstGeom prst="roundRect">
          <a:avLst>
            <a:gd name="adj" fmla="val 10000"/>
          </a:avLst>
        </a:prstGeom>
        <a:solidFill>
          <a:schemeClr val="accent3">
            <a:lumMod val="10000"/>
            <a:lumOff val="9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solidFill>
                <a:schemeClr val="tx2"/>
              </a:solidFill>
            </a:rPr>
            <a:t>El Programa “Emplea tu capacidad” de la Consejería de Políticas Sociales, Familia, Igualdad y Natalidad se enmarca en </a:t>
          </a:r>
          <a:r>
            <a:rPr lang="es-ES" sz="1600" b="1" kern="1200" dirty="0" smtClean="0">
              <a:solidFill>
                <a:schemeClr val="tx2"/>
              </a:solidFill>
            </a:rPr>
            <a:t>Programa Operativo (2014-2020) de la Comunidad de Madrid para el FSE. Eje 2, “Promover la inclusión social, luchar contra la pobreza y cualquier forma de discriminación</a:t>
          </a:r>
          <a:r>
            <a:rPr lang="es-ES" sz="1100" kern="1200" dirty="0" smtClean="0">
              <a:solidFill>
                <a:schemeClr val="tx2"/>
              </a:solidFill>
            </a:rPr>
            <a:t>”</a:t>
          </a:r>
          <a:endParaRPr lang="es-ES" sz="1100" kern="1200" dirty="0">
            <a:solidFill>
              <a:schemeClr val="tx2"/>
            </a:solidFill>
          </a:endParaRPr>
        </a:p>
      </dsp:txBody>
      <dsp:txXfrm>
        <a:off x="42038" y="39180"/>
        <a:ext cx="11183923" cy="1217516"/>
      </dsp:txXfrm>
    </dsp:sp>
    <dsp:sp modelId="{70C08C25-C8EE-425E-A7CC-190C70A16290}">
      <dsp:nvSpPr>
        <dsp:cNvPr id="0" name=""/>
        <dsp:cNvSpPr/>
      </dsp:nvSpPr>
      <dsp:spPr>
        <a:xfrm>
          <a:off x="4159" y="1485911"/>
          <a:ext cx="5402917" cy="129327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2"/>
              </a:solidFill>
            </a:rPr>
            <a:t>Prioridad Inversión 9.1. La inclusión activa</a:t>
          </a:r>
          <a:r>
            <a:rPr lang="es-ES" sz="2000" kern="1200" dirty="0" smtClean="0">
              <a:solidFill>
                <a:schemeClr val="tx2"/>
              </a:solidFill>
            </a:rPr>
            <a:t>, en particular con vistas a fomentar la igualdad de oportunidades, la participación activa y la mejora de la empleabilidad</a:t>
          </a:r>
          <a:endParaRPr lang="es-ES" sz="2000" kern="1200" dirty="0">
            <a:solidFill>
              <a:schemeClr val="tx2"/>
            </a:solidFill>
          </a:endParaRPr>
        </a:p>
      </dsp:txBody>
      <dsp:txXfrm>
        <a:off x="42038" y="1523790"/>
        <a:ext cx="5327159" cy="1217516"/>
      </dsp:txXfrm>
    </dsp:sp>
    <dsp:sp modelId="{9B0BEB11-5C92-490E-8125-A821BA55707A}">
      <dsp:nvSpPr>
        <dsp:cNvPr id="0" name=""/>
        <dsp:cNvSpPr/>
      </dsp:nvSpPr>
      <dsp:spPr>
        <a:xfrm>
          <a:off x="4159" y="2970522"/>
          <a:ext cx="5402917" cy="1293274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2"/>
              </a:solidFill>
            </a:rPr>
            <a:t>Objetivo específico 9.1.1</a:t>
          </a:r>
          <a:r>
            <a:rPr lang="es-ES" sz="1400" kern="1200" dirty="0" smtClean="0">
              <a:solidFill>
                <a:schemeClr val="tx2"/>
              </a:solidFill>
            </a:rPr>
            <a:t>: </a:t>
          </a:r>
          <a:r>
            <a:rPr lang="es-ES" sz="1400" b="1" kern="1200" dirty="0" smtClean="0">
              <a:solidFill>
                <a:schemeClr val="tx2"/>
              </a:solidFill>
            </a:rPr>
            <a:t>Desarrollo de mercados laborales inclusivos</a:t>
          </a:r>
          <a:r>
            <a:rPr lang="es-ES" sz="1400" kern="1200" dirty="0" smtClean="0">
              <a:solidFill>
                <a:schemeClr val="tx2"/>
              </a:solidFill>
            </a:rPr>
            <a:t> para los colectivos con especiales dificultades de inserción socio-laboral, promoviendo itinerarios integrales de inserción, la responsabilidad social de las empresas en este ámbito y procurando las medidas de apoyo y acompañamiento pertinentes, teniendo en cuenta la perspectiva de género.</a:t>
          </a:r>
          <a:endParaRPr lang="es-ES" sz="1400" kern="1200" dirty="0">
            <a:solidFill>
              <a:schemeClr val="tx2"/>
            </a:solidFill>
          </a:endParaRPr>
        </a:p>
      </dsp:txBody>
      <dsp:txXfrm>
        <a:off x="42038" y="3008401"/>
        <a:ext cx="5327159" cy="1217516"/>
      </dsp:txXfrm>
    </dsp:sp>
    <dsp:sp modelId="{F93DA306-063E-4B6F-8D0A-0FC8EC253AE6}">
      <dsp:nvSpPr>
        <dsp:cNvPr id="0" name=""/>
        <dsp:cNvSpPr/>
      </dsp:nvSpPr>
      <dsp:spPr>
        <a:xfrm>
          <a:off x="5860922" y="1485911"/>
          <a:ext cx="5402917" cy="129327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2"/>
              </a:solidFill>
            </a:rPr>
            <a:t>Prioridad Inversión 9.3. Lucha contra toda forma de discriminación y el fomento de la igualdad de  oportunidades  </a:t>
          </a:r>
          <a:endParaRPr lang="es-ES" sz="2000" b="1" kern="1200" dirty="0">
            <a:solidFill>
              <a:schemeClr val="tx2"/>
            </a:solidFill>
          </a:endParaRPr>
        </a:p>
      </dsp:txBody>
      <dsp:txXfrm>
        <a:off x="5898801" y="1523790"/>
        <a:ext cx="5327159" cy="1217516"/>
      </dsp:txXfrm>
    </dsp:sp>
    <dsp:sp modelId="{351D9EB4-6A21-4D00-A12C-C37E511B9C68}">
      <dsp:nvSpPr>
        <dsp:cNvPr id="0" name=""/>
        <dsp:cNvSpPr/>
      </dsp:nvSpPr>
      <dsp:spPr>
        <a:xfrm>
          <a:off x="5860922" y="2970522"/>
          <a:ext cx="5402917" cy="1293274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tx2"/>
              </a:solidFill>
            </a:rPr>
            <a:t>Objetivo específico 9.3.2</a:t>
          </a:r>
          <a:r>
            <a:rPr lang="es-ES" sz="1400" kern="1200" dirty="0" smtClean="0">
              <a:solidFill>
                <a:schemeClr val="tx2"/>
              </a:solidFill>
            </a:rPr>
            <a:t>: </a:t>
          </a:r>
          <a:r>
            <a:rPr lang="es-ES" sz="1400" b="1" kern="1200" dirty="0" smtClean="0">
              <a:solidFill>
                <a:schemeClr val="tx2"/>
              </a:solidFill>
            </a:rPr>
            <a:t>Lucha contra la discriminación múltiple</a:t>
          </a:r>
          <a:r>
            <a:rPr lang="es-ES" sz="1400" kern="1200" dirty="0" smtClean="0">
              <a:solidFill>
                <a:schemeClr val="tx2"/>
              </a:solidFill>
            </a:rPr>
            <a:t> fomentando la igualdad y la no discriminación por los motivos protegidos por las directivas europeas (origen racial o étnico, discapacidad, orientación sexual, edad, religión o creencias), incluyendo la discriminación socio-laboral hacia las personas migrantes o colectivos en riesgo de exclusión.</a:t>
          </a:r>
          <a:endParaRPr lang="es-ES" sz="1400" kern="1200" dirty="0">
            <a:solidFill>
              <a:schemeClr val="tx2"/>
            </a:solidFill>
          </a:endParaRPr>
        </a:p>
      </dsp:txBody>
      <dsp:txXfrm>
        <a:off x="5898801" y="3008401"/>
        <a:ext cx="5327159" cy="1217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8ADD4-7D85-4571-BBDC-D6CCE6A6303A}" type="datetimeFigureOut">
              <a:rPr lang="es-ES" smtClean="0"/>
              <a:t>11/12/2020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DAF81-BBDD-4408-AF79-511CE4D95D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091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C3A6053-C124-4644-A960-CF378F278533}" type="datetimeFigureOut">
              <a:rPr lang="es-ES"/>
              <a:pPr>
                <a:defRPr/>
              </a:pPr>
              <a:t>11/12/2020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463DDE5-5334-4709-96B7-14CC93D5DF0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37846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46088" y="3086100"/>
            <a:ext cx="11263312" cy="3305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FC76D837-8082-4A7C-8137-C6AA220399C8}" type="datetime1">
              <a:rPr lang="en-US"/>
              <a:pPr>
                <a:defRPr/>
              </a:pPr>
              <a:t>12/11/2020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 dirty="0"/>
              <a:t>Dirección General de Atención a Personas con Discapacidad. </a:t>
            </a:r>
            <a:r>
              <a:rPr lang="es-ES" dirty="0" smtClean="0"/>
              <a:t>CONSEJERÍA DE POLÍTICAS SOCIALES, FAMILIAS, IGUALDAD Y NATALIDAD. </a:t>
            </a:r>
            <a:r>
              <a:rPr lang="es-ES" dirty="0"/>
              <a:t>Comunidad de Madrid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463" y="5956300"/>
            <a:ext cx="10160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D9879BF1-A547-4891-BC80-57A25A0D0A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4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spect="1"/>
          </p:cNvSpPr>
          <p:nvPr/>
        </p:nvSpPr>
        <p:spPr>
          <a:xfrm>
            <a:off x="439738" y="614363"/>
            <a:ext cx="11309350" cy="11890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7C3A0-D8C7-4622-87B7-B639A40ED742}" type="datetime1">
              <a:rPr lang="en-US"/>
              <a:pPr>
                <a:defRPr/>
              </a:pPr>
              <a:t>12/11/2020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Dirección General de Atención a Personas con Discapacidad. </a:t>
            </a:r>
            <a:r>
              <a:rPr lang="es-ES" dirty="0" smtClean="0"/>
              <a:t>CONSEJERÍA DE POLÍTICAS SOCIALES, FAMILIAS, IGUALDAD Y NATALIDAD. </a:t>
            </a:r>
            <a:r>
              <a:rPr lang="es-ES" dirty="0"/>
              <a:t>Comunidad de Madrid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F6D3F-4A1C-4AE5-B42B-E59309AB40D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1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spect="1"/>
          </p:cNvSpPr>
          <p:nvPr/>
        </p:nvSpPr>
        <p:spPr>
          <a:xfrm>
            <a:off x="8839200" y="600075"/>
            <a:ext cx="2906713" cy="5816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188" y="5956300"/>
            <a:ext cx="1328737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9A93F737-BA9F-4610-A9BD-C7D8675979DB}" type="datetime1">
              <a:rPr lang="en-US"/>
              <a:pPr>
                <a:defRPr/>
              </a:pPr>
              <a:t>12/11/2020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700" y="5951538"/>
            <a:ext cx="78962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Dirección General de Atención a Personas con Discapacidad. </a:t>
            </a:r>
            <a:r>
              <a:rPr lang="es-ES" dirty="0" smtClean="0"/>
              <a:t>CONSEJERÍA DE POLÍTICAS SOCIALES, FAMILIAS, IGUALDAD Y NATALIDAD. </a:t>
            </a:r>
            <a:r>
              <a:rPr lang="es-ES" dirty="0"/>
              <a:t>Comunidad de Madrid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7338" y="5956300"/>
            <a:ext cx="1163637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B4A32DB5-F2A1-4E8D-9BE4-5C7427A5B15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9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spect="1"/>
          </p:cNvSpPr>
          <p:nvPr/>
        </p:nvSpPr>
        <p:spPr>
          <a:xfrm>
            <a:off x="439738" y="614363"/>
            <a:ext cx="11309350" cy="11890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EB4B8-1491-4290-84E8-958476F43BF8}" type="datetime1">
              <a:rPr lang="en-US"/>
              <a:pPr>
                <a:defRPr/>
              </a:pPr>
              <a:t>12/11/2020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Dirección General de Atención a Personas con Discapacidad. </a:t>
            </a:r>
            <a:r>
              <a:rPr lang="es-ES" dirty="0" smtClean="0"/>
              <a:t>CONSEJERÍA DE POLÍTICAS SOCIALES, FAMILIAS, IGUALDAD Y NATALIDAD. </a:t>
            </a:r>
            <a:r>
              <a:rPr lang="es-ES" dirty="0"/>
              <a:t>Comunidad de Madrid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38BB7-DDD6-43E8-8820-504FA9CC0AB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37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spect="1"/>
          </p:cNvSpPr>
          <p:nvPr/>
        </p:nvSpPr>
        <p:spPr>
          <a:xfrm>
            <a:off x="447675" y="5141913"/>
            <a:ext cx="11290300" cy="12588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/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6720604F-00D1-440F-8931-71E7AA6067E9}" type="datetime1">
              <a:rPr lang="en-US"/>
              <a:pPr>
                <a:defRPr/>
              </a:pPr>
              <a:t>12/11/2020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 dirty="0"/>
              <a:t>Dirección General de Atención a Personas con Discapacidad. </a:t>
            </a:r>
            <a:r>
              <a:rPr lang="es-ES" dirty="0" smtClean="0"/>
              <a:t>CONSEJERÍA DE POLÍTICAS SOCIALES, FAMILIAS, IGUALDAD Y NATALIDAD. </a:t>
            </a:r>
            <a:r>
              <a:rPr lang="es-ES" dirty="0"/>
              <a:t>Comunidad de Madrid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20E77B79-C340-4216-A4E8-8662D4C11FD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2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spect="1"/>
          </p:cNvSpPr>
          <p:nvPr/>
        </p:nvSpPr>
        <p:spPr>
          <a:xfrm>
            <a:off x="446088" y="606425"/>
            <a:ext cx="1129982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4CA35-3809-4B57-A7DC-EF8186A3FF46}" type="datetime1">
              <a:rPr lang="en-US"/>
              <a:pPr>
                <a:defRPr/>
              </a:pPr>
              <a:t>12/11/2020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Dirección General de Atención a Personas con Discapacidad. </a:t>
            </a:r>
            <a:r>
              <a:rPr lang="es-ES" dirty="0" smtClean="0"/>
              <a:t>CONSEJERÍA DE POLÍTICAS SOCIALES, FAMILIAS, IGUALDAD Y NATALIDAD. </a:t>
            </a:r>
            <a:r>
              <a:rPr lang="es-ES" dirty="0"/>
              <a:t>Comunidad de Madrid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4ACA3-5C11-4401-B084-615F54BADD6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99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spect="1"/>
          </p:cNvSpPr>
          <p:nvPr/>
        </p:nvSpPr>
        <p:spPr>
          <a:xfrm>
            <a:off x="446088" y="606425"/>
            <a:ext cx="1129982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ADAEE-E859-42B7-84AE-D87359933A68}" type="datetime1">
              <a:rPr lang="en-US"/>
              <a:pPr>
                <a:defRPr/>
              </a:pPr>
              <a:t>12/11/2020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Dirección General de Atención a Personas con Discapacidad. </a:t>
            </a:r>
            <a:r>
              <a:rPr lang="es-ES" dirty="0" smtClean="0"/>
              <a:t>CONSEJERÍA DE POLÍTICAS SOCIALES, FAMILIAS, IGUALDAD Y NATALIDAD. </a:t>
            </a:r>
            <a:r>
              <a:rPr lang="es-ES" dirty="0"/>
              <a:t>Comunidad de Madrid</a:t>
            </a: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D571F-61DE-4BE6-9058-1977856001B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spect="1"/>
          </p:cNvSpPr>
          <p:nvPr/>
        </p:nvSpPr>
        <p:spPr>
          <a:xfrm>
            <a:off x="441325" y="606425"/>
            <a:ext cx="1129982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658B1-E1CF-4A4E-8182-66B1ED6827B4}" type="datetime1">
              <a:rPr lang="en-US"/>
              <a:pPr>
                <a:defRPr/>
              </a:pPr>
              <a:t>12/11/2020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Dirección General de Atención a Personas con Discapacidad. </a:t>
            </a:r>
            <a:r>
              <a:rPr lang="es-ES" dirty="0" smtClean="0"/>
              <a:t>CONSEJERÍA DE POLÍTICAS SOCIALES, FAMILIAS, IGUALDAD Y NATALIDAD. </a:t>
            </a:r>
            <a:r>
              <a:rPr lang="es-ES" dirty="0"/>
              <a:t>Comunidad de Madrid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34FD1-933A-4E11-870C-8E2A4879607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2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21012-BAB5-472B-B80B-D23FCD0C6D10}" type="datetime1">
              <a:rPr lang="en-US"/>
              <a:pPr>
                <a:defRPr/>
              </a:pPr>
              <a:t>12/11/2020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Dirección General de Atención a Personas con Discapacidad. </a:t>
            </a:r>
            <a:r>
              <a:rPr lang="es-ES" dirty="0" smtClean="0"/>
              <a:t>CONSEJERÍA DE POLÍTICAS SOCIALES, FAMILIAS, IGUALDAD Y NATALIDAD. </a:t>
            </a:r>
            <a:r>
              <a:rPr lang="es-ES" dirty="0"/>
              <a:t>Comunidad de Madrid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C938B-BEF7-4412-AF67-4F0EDF3B6A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9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spect="1"/>
          </p:cNvSpPr>
          <p:nvPr/>
        </p:nvSpPr>
        <p:spPr>
          <a:xfrm>
            <a:off x="447675" y="5141913"/>
            <a:ext cx="11298238" cy="12747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95017E3E-0B6E-4488-93AC-E4CED9602377}" type="datetime1">
              <a:rPr lang="en-US"/>
              <a:pPr>
                <a:defRPr/>
              </a:pPr>
              <a:t>12/11/2020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 dirty="0"/>
              <a:t>Dirección General de Atención a Personas con Discapacidad. </a:t>
            </a:r>
            <a:r>
              <a:rPr lang="es-ES" dirty="0" smtClean="0"/>
              <a:t>CONSEJERÍA DE POLÍTICAS SOCIALES, FAMILIAS, IGUALDAD Y NATALIDAD. </a:t>
            </a:r>
            <a:r>
              <a:rPr lang="es-ES" dirty="0"/>
              <a:t>Comunidad de Madrid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2111CC0C-249D-4500-90F8-4DD457C02FE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2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/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01187-9759-4D50-9E98-1BD3A1FA6E1A}" type="datetime1">
              <a:rPr lang="en-US"/>
              <a:pPr>
                <a:defRPr/>
              </a:pPr>
              <a:t>12/11/2020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Dirección General de Atención a Personas con Discapacidad. </a:t>
            </a:r>
            <a:r>
              <a:rPr lang="es-ES" dirty="0" smtClean="0"/>
              <a:t>CONSEJERÍA DE POLÍTICAS SOCIALES, FAMILIAS, IGUALDAD Y NATALIDAD. </a:t>
            </a:r>
            <a:r>
              <a:rPr lang="es-ES" dirty="0"/>
              <a:t>Comunidad de Madrid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2C1BF-AA0A-4738-813B-B35ED5DEB0B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2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025" y="704850"/>
            <a:ext cx="11029950" cy="11890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81025" y="2335213"/>
            <a:ext cx="1102995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  <a:endParaRPr lang="en-US" altLang="es-E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713" y="595630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CA6CC668-5B85-42E1-AEE9-C651A39D7DC4}" type="datetime1">
              <a:rPr lang="en-US"/>
              <a:pPr>
                <a:defRPr/>
              </a:pPr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025" y="5951538"/>
            <a:ext cx="6916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ES" dirty="0"/>
              <a:t>Dirección General de Atención a Personas con Discapacidad. </a:t>
            </a:r>
            <a:r>
              <a:rPr lang="es-ES" dirty="0" smtClean="0"/>
              <a:t>CONSEJERÍA DE POLÍTICAS SOCIALES, FAMILIAS, IGUALDAD Y NATALIDAD. </a:t>
            </a:r>
            <a:r>
              <a:rPr lang="es-ES" dirty="0"/>
              <a:t>Comunidad de Madrid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463" y="5956300"/>
            <a:ext cx="1052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30B560DE-DCCA-4C2C-85EE-896E6B938C8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088" y="457200"/>
            <a:ext cx="3703637" cy="952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275" y="454025"/>
            <a:ext cx="3703638" cy="9842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00" y="457200"/>
            <a:ext cx="3703638" cy="920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09" r:id="rId7"/>
    <p:sldLayoutId id="2147483817" r:id="rId8"/>
    <p:sldLayoutId id="2147483810" r:id="rId9"/>
    <p:sldLayoutId id="2147483818" r:id="rId10"/>
    <p:sldLayoutId id="2147483819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bg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4800" indent="-3048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ern="1200">
          <a:solidFill>
            <a:schemeClr val="tx2"/>
          </a:solidFill>
          <a:latin typeface="+mn-lt"/>
          <a:ea typeface="+mn-ea"/>
          <a:cs typeface="+mn-cs"/>
        </a:defRPr>
      </a:lvl1pPr>
      <a:lvl2pPr marL="628650" indent="-3048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898525" indent="-269875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1425" indent="-233363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1788" indent="-233363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4.jp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2.png"/><Relationship Id="rId9" Type="http://schemas.microsoft.com/office/2007/relationships/diagramDrawing" Target="../diagrams/drawin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025" y="1020763"/>
            <a:ext cx="10993438" cy="14747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Programa “emplea tu capacidad” de la comunidad de </a:t>
            </a:r>
            <a:r>
              <a:rPr lang="es-ES" dirty="0" err="1" smtClean="0"/>
              <a:t>madrid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025" y="2495550"/>
            <a:ext cx="10993438" cy="590550"/>
          </a:xfrm>
        </p:spPr>
        <p:txBody>
          <a:bodyPr rtlCol="0"/>
          <a:lstStyle/>
          <a:p>
            <a:pPr eaLnBrk="1" fontAlgn="auto" hangingPunct="1">
              <a:defRPr/>
            </a:pPr>
            <a:r>
              <a:rPr lang="es-ES" dirty="0" smtClean="0"/>
              <a:t>Cofinanciado por el fondo social europeo</a:t>
            </a:r>
            <a:endParaRPr lang="es-ES" dirty="0"/>
          </a:p>
        </p:txBody>
      </p:sp>
      <p:pic>
        <p:nvPicPr>
          <p:cNvPr id="12292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359150"/>
            <a:ext cx="109220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1074" y="702156"/>
            <a:ext cx="11179734" cy="1013800"/>
          </a:xfrm>
        </p:spPr>
        <p:txBody>
          <a:bodyPr>
            <a:normAutofit/>
          </a:bodyPr>
          <a:lstStyle/>
          <a:p>
            <a:r>
              <a:rPr lang="es-ES" sz="2000" dirty="0"/>
              <a:t>“emplea tu capacidad”/</a:t>
            </a:r>
            <a:br>
              <a:rPr lang="es-ES" sz="2000" dirty="0"/>
            </a:br>
            <a:r>
              <a:rPr lang="es-ES" sz="2000" dirty="0" smtClean="0"/>
              <a:t>Perspectiva de género: Participación femenina </a:t>
            </a:r>
            <a:br>
              <a:rPr lang="es-ES" sz="2000" dirty="0" smtClean="0"/>
            </a:br>
            <a:r>
              <a:rPr lang="es-ES" sz="2000" dirty="0" smtClean="0"/>
              <a:t>proyectos fondo social europeo 2018-2019</a:t>
            </a:r>
            <a:endParaRPr lang="es-ES" sz="20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581192" y="6138862"/>
            <a:ext cx="6916738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/>
              <a:t>Dirección General de Atención a Personas con Discapacidad. CONSEJERÍA DE POLÍTICAS SOCIALES, FAMILIAS, IGUALDAD Y NATALIDAD. Comunidad de Madrid</a:t>
            </a:r>
            <a:endParaRPr lang="en-US" sz="7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0558296" y="6138861"/>
            <a:ext cx="1052512" cy="365125"/>
          </a:xfrm>
        </p:spPr>
        <p:txBody>
          <a:bodyPr/>
          <a:lstStyle/>
          <a:p>
            <a:pPr>
              <a:defRPr/>
            </a:pPr>
            <a:fld id="{D6538BB7-DDD6-43E8-8820-504FA9CC0AB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pSp>
        <p:nvGrpSpPr>
          <p:cNvPr id="10" name="Grupo 9"/>
          <p:cNvGrpSpPr/>
          <p:nvPr/>
        </p:nvGrpSpPr>
        <p:grpSpPr>
          <a:xfrm>
            <a:off x="7261557" y="587889"/>
            <a:ext cx="3454651" cy="1285875"/>
            <a:chOff x="7033805" y="589803"/>
            <a:chExt cx="3454651" cy="1285875"/>
          </a:xfrm>
        </p:grpSpPr>
        <p:pic>
          <p:nvPicPr>
            <p:cNvPr id="11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3881" y="589803"/>
              <a:ext cx="2314575" cy="1285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33805" y="617631"/>
              <a:ext cx="1190625" cy="1190625"/>
            </a:xfrm>
            <a:prstGeom prst="rect">
              <a:avLst/>
            </a:prstGeom>
          </p:spPr>
        </p:pic>
      </p:grpSp>
      <p:pic>
        <p:nvPicPr>
          <p:cNvPr id="13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633" y="644699"/>
            <a:ext cx="79375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Marcador de contenido 1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18473550"/>
              </p:ext>
            </p:extLst>
          </p:nvPr>
        </p:nvGraphicFramePr>
        <p:xfrm>
          <a:off x="581025" y="2227485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Marcador de contenido 1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082408727"/>
              </p:ext>
            </p:extLst>
          </p:nvPr>
        </p:nvGraphicFramePr>
        <p:xfrm>
          <a:off x="6023882" y="2223131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Rectángulo 5"/>
          <p:cNvSpPr/>
          <p:nvPr/>
        </p:nvSpPr>
        <p:spPr>
          <a:xfrm>
            <a:off x="431074" y="2222179"/>
            <a:ext cx="150118" cy="350084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145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1800" dirty="0"/>
              <a:t>“emplea tu capacidad</a:t>
            </a:r>
            <a:r>
              <a:rPr lang="es-ES" sz="1800" dirty="0" smtClean="0"/>
              <a:t>”/ </a:t>
            </a:r>
            <a:br>
              <a:rPr lang="es-ES" sz="1800" dirty="0" smtClean="0"/>
            </a:br>
            <a:r>
              <a:rPr lang="es-ES" sz="1800" dirty="0" smtClean="0"/>
              <a:t>perspectiva de género: Tasas de inserción laboral</a:t>
            </a:r>
            <a:br>
              <a:rPr lang="es-ES" sz="1800" dirty="0" smtClean="0"/>
            </a:br>
            <a:r>
              <a:rPr lang="es-ES" sz="1800" dirty="0" smtClean="0"/>
              <a:t>Proyectos cofinanciados fondo social europeo</a:t>
            </a:r>
            <a:endParaRPr lang="es-ES" sz="18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581192" y="6138862"/>
            <a:ext cx="6916738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/>
              <a:t>Dirección General de Atención a Personas con Discapacidad. CONSEJERÍA DE POLÍTICAS SOCIALES, FAMILIAS, IGUALDAD Y NATALIDAD. Comunidad de Madrid</a:t>
            </a:r>
            <a:endParaRPr lang="en-US" sz="7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0558296" y="6138861"/>
            <a:ext cx="1052512" cy="365125"/>
          </a:xfrm>
        </p:spPr>
        <p:txBody>
          <a:bodyPr/>
          <a:lstStyle/>
          <a:p>
            <a:pPr>
              <a:defRPr/>
            </a:pPr>
            <a:fld id="{D6538BB7-DDD6-43E8-8820-504FA9CC0AB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pSp>
        <p:nvGrpSpPr>
          <p:cNvPr id="6" name="Grupo 5"/>
          <p:cNvGrpSpPr/>
          <p:nvPr/>
        </p:nvGrpSpPr>
        <p:grpSpPr>
          <a:xfrm>
            <a:off x="7168960" y="587889"/>
            <a:ext cx="3454651" cy="1285875"/>
            <a:chOff x="7033805" y="589803"/>
            <a:chExt cx="3454651" cy="1285875"/>
          </a:xfrm>
        </p:grpSpPr>
        <p:pic>
          <p:nvPicPr>
            <p:cNvPr id="7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3881" y="589803"/>
              <a:ext cx="2314575" cy="1285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33805" y="617631"/>
              <a:ext cx="1190625" cy="1190625"/>
            </a:xfrm>
            <a:prstGeom prst="rect">
              <a:avLst/>
            </a:prstGeom>
          </p:spPr>
        </p:pic>
      </p:grpSp>
      <p:pic>
        <p:nvPicPr>
          <p:cNvPr id="10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633" y="644699"/>
            <a:ext cx="79375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2" name="Gráfico 41"/>
          <p:cNvGraphicFramePr/>
          <p:nvPr>
            <p:extLst>
              <p:ext uri="{D42A27DB-BD31-4B8C-83A1-F6EECF244321}">
                <p14:modId xmlns:p14="http://schemas.microsoft.com/office/powerpoint/2010/main" val="2045000928"/>
              </p:ext>
            </p:extLst>
          </p:nvPr>
        </p:nvGraphicFramePr>
        <p:xfrm>
          <a:off x="809897" y="1875678"/>
          <a:ext cx="10593977" cy="4106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Rectángulo 10"/>
          <p:cNvSpPr/>
          <p:nvPr/>
        </p:nvSpPr>
        <p:spPr>
          <a:xfrm>
            <a:off x="431074" y="2222179"/>
            <a:ext cx="150118" cy="350084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16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359150"/>
            <a:ext cx="109220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Imagen 3" descr="simb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187" y="527050"/>
            <a:ext cx="114657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3076575" y="201930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CONSEJERÍA DE POLÍTICAS SOCIALES, FAMILIAS</a:t>
            </a:r>
            <a:endParaRPr lang="es-E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x-none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IGUALDAD </a:t>
            </a:r>
            <a:r>
              <a:rPr lang="x-none" sz="1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NATALIDAD</a:t>
            </a:r>
            <a:endParaRPr lang="es-ES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721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025" y="701675"/>
            <a:ext cx="11029950" cy="10144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s-ES" sz="2200" dirty="0" smtClean="0"/>
              <a:t>Políticas de apoyo a la contratación</a:t>
            </a:r>
            <a:br>
              <a:rPr lang="es-ES" sz="2200" dirty="0" smtClean="0"/>
            </a:br>
            <a:r>
              <a:rPr lang="es-ES" sz="2200" dirty="0" smtClean="0"/>
              <a:t> y a la inserción socio-laboral</a:t>
            </a:r>
            <a:br>
              <a:rPr lang="es-ES" sz="2200" dirty="0" smtClean="0"/>
            </a:br>
            <a:r>
              <a:rPr lang="es-ES" sz="2200" dirty="0" smtClean="0"/>
              <a:t> de personas con discapacidad</a:t>
            </a:r>
            <a:endParaRPr lang="es-ES" sz="2200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158096"/>
              </p:ext>
            </p:extLst>
          </p:nvPr>
        </p:nvGraphicFramePr>
        <p:xfrm>
          <a:off x="473392" y="1963316"/>
          <a:ext cx="11245215" cy="3985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581025" y="6138862"/>
            <a:ext cx="6916738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/>
              <a:t>Dirección General de Atención a Personas con Discapacidad. Consejería de Políticas Sociales, Familias, Igualdad y Natalidad.</a:t>
            </a:r>
          </a:p>
          <a:p>
            <a:pPr>
              <a:defRPr/>
            </a:pPr>
            <a:r>
              <a:rPr lang="es-ES" sz="700" dirty="0" smtClean="0"/>
              <a:t>Comunidad de Madrid</a:t>
            </a:r>
            <a:endParaRPr lang="en-US" sz="7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0558463" y="6138861"/>
            <a:ext cx="1052512" cy="365125"/>
          </a:xfrm>
        </p:spPr>
        <p:txBody>
          <a:bodyPr/>
          <a:lstStyle/>
          <a:p>
            <a:pPr>
              <a:defRPr/>
            </a:pPr>
            <a:fld id="{7094181E-3D35-4A17-8F06-5759F91E9C1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7414" name="Imagen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3400" y="644525"/>
            <a:ext cx="79375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Conector recto de flecha 9"/>
          <p:cNvCxnSpPr/>
          <p:nvPr/>
        </p:nvCxnSpPr>
        <p:spPr>
          <a:xfrm flipV="1">
            <a:off x="5324475" y="4033838"/>
            <a:ext cx="1076325" cy="8509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Imagen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75" y="613568"/>
            <a:ext cx="21431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“Emplea tu capacidad”/</a:t>
            </a:r>
            <a:br>
              <a:rPr lang="es-ES" dirty="0" smtClean="0"/>
            </a:br>
            <a:r>
              <a:rPr lang="es-ES" dirty="0" smtClean="0"/>
              <a:t>Grupos de interés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026" y="2113261"/>
            <a:ext cx="3170704" cy="3678303"/>
          </a:xfrm>
        </p:spPr>
        <p:txBody>
          <a:bodyPr/>
          <a:lstStyle/>
          <a:p>
            <a:r>
              <a:rPr lang="es-ES" dirty="0"/>
              <a:t>El programa “Emplea tu capacidad” de la </a:t>
            </a:r>
            <a:r>
              <a:rPr lang="es-ES" dirty="0" smtClean="0"/>
              <a:t>Comunidad </a:t>
            </a:r>
            <a:r>
              <a:rPr lang="es-ES" dirty="0"/>
              <a:t>de Madrid reúne una serie de actuaciones </a:t>
            </a:r>
            <a:r>
              <a:rPr lang="es-ES" dirty="0" smtClean="0"/>
              <a:t>que tienen por objeto ayudar a las personas con discapacidad a </a:t>
            </a:r>
            <a:r>
              <a:rPr lang="es-ES" b="1" dirty="0" smtClean="0"/>
              <a:t>conseguir un empleo y/o mantenerlo. </a:t>
            </a:r>
            <a:r>
              <a:rPr lang="es-ES" dirty="0"/>
              <a:t> El programa está cofinanciado por el Fondo Social Europeo y </a:t>
            </a:r>
            <a:r>
              <a:rPr lang="es-ES" b="1" dirty="0"/>
              <a:t>ofrece </a:t>
            </a:r>
            <a:r>
              <a:rPr lang="es-ES" b="1" dirty="0" smtClean="0"/>
              <a:t>de forma gratuita </a:t>
            </a:r>
            <a:r>
              <a:rPr lang="es-ES" dirty="0" smtClean="0"/>
              <a:t>respuestas </a:t>
            </a:r>
            <a:r>
              <a:rPr lang="es-ES" dirty="0"/>
              <a:t>diferenciadas para </a:t>
            </a:r>
            <a:r>
              <a:rPr lang="es-ES" b="1" dirty="0"/>
              <a:t>distintas necesidades de apoyo</a:t>
            </a:r>
            <a:r>
              <a:rPr lang="es-ES" dirty="0"/>
              <a:t>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581026" y="6006306"/>
            <a:ext cx="6916738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/>
              <a:t>Dirección General de Atención a Personas con Discapacidad. CONSEJERÍA DE POLÍTICAS SOCIALES, FAMILIAS, IGUALDAD Y NATALIDAD. Comunidad de Madrid</a:t>
            </a:r>
            <a:endParaRPr lang="en-US" sz="7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0693400" y="6069012"/>
            <a:ext cx="1052512" cy="365125"/>
          </a:xfrm>
        </p:spPr>
        <p:txBody>
          <a:bodyPr/>
          <a:lstStyle/>
          <a:p>
            <a:pPr>
              <a:defRPr/>
            </a:pPr>
            <a:fld id="{D6538BB7-DDD6-43E8-8820-504FA9CC0AB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188" y="617631"/>
            <a:ext cx="79375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Marcador de contenid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7587872"/>
              </p:ext>
            </p:extLst>
          </p:nvPr>
        </p:nvGraphicFramePr>
        <p:xfrm>
          <a:off x="3886834" y="2327752"/>
          <a:ext cx="7859078" cy="3613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6629402" y="1957024"/>
            <a:ext cx="2272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Grupos de interés</a:t>
            </a:r>
            <a:r>
              <a:rPr lang="es-ES" dirty="0" smtClean="0"/>
              <a:t>.</a:t>
            </a:r>
            <a:endParaRPr lang="es-ES" dirty="0"/>
          </a:p>
        </p:txBody>
      </p:sp>
      <p:grpSp>
        <p:nvGrpSpPr>
          <p:cNvPr id="13" name="Grupo 12"/>
          <p:cNvGrpSpPr/>
          <p:nvPr/>
        </p:nvGrpSpPr>
        <p:grpSpPr>
          <a:xfrm>
            <a:off x="7033805" y="589803"/>
            <a:ext cx="3454651" cy="1285875"/>
            <a:chOff x="7033805" y="589803"/>
            <a:chExt cx="3454651" cy="1285875"/>
          </a:xfrm>
        </p:grpSpPr>
        <p:pic>
          <p:nvPicPr>
            <p:cNvPr id="11" name="Imagen 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3881" y="589803"/>
              <a:ext cx="2314575" cy="1285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33805" y="617631"/>
              <a:ext cx="1190625" cy="11906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430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“emplea tu capacidad</a:t>
            </a:r>
            <a:r>
              <a:rPr lang="es-ES" sz="2000" dirty="0" smtClean="0"/>
              <a:t>”/ </a:t>
            </a:r>
            <a:br>
              <a:rPr lang="es-ES" sz="2000" dirty="0" smtClean="0"/>
            </a:br>
            <a:r>
              <a:rPr lang="es-ES" sz="2000" dirty="0" smtClean="0"/>
              <a:t>datos globales/ presupuesto 2019: Objetivos</a:t>
            </a:r>
            <a:br>
              <a:rPr lang="es-ES" sz="2000" dirty="0" smtClean="0"/>
            </a:br>
            <a:r>
              <a:rPr lang="es-ES" sz="1800" dirty="0" smtClean="0"/>
              <a:t>cofinanciados por el </a:t>
            </a:r>
            <a:r>
              <a:rPr lang="es-ES" sz="2000" dirty="0" smtClean="0"/>
              <a:t>Fondo social europeo</a:t>
            </a:r>
            <a:endParaRPr lang="es-ES" sz="20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581192" y="6138862"/>
            <a:ext cx="6916738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/>
              <a:t>Dirección General de Atención a Personas con Discapacidad. CONSEJERÍA DE POLÍTICAS SOCIALES, FAMILIAS, IGUALDAD Y NATALIDAD. Comunidad de Madrid</a:t>
            </a:r>
            <a:endParaRPr lang="en-US" sz="7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0558296" y="6138861"/>
            <a:ext cx="1052512" cy="365125"/>
          </a:xfrm>
        </p:spPr>
        <p:txBody>
          <a:bodyPr/>
          <a:lstStyle/>
          <a:p>
            <a:pPr>
              <a:defRPr/>
            </a:pPr>
            <a:fld id="{D6538BB7-DDD6-43E8-8820-504FA9CC0AB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10" name="Grupo 9"/>
          <p:cNvGrpSpPr/>
          <p:nvPr/>
        </p:nvGrpSpPr>
        <p:grpSpPr>
          <a:xfrm>
            <a:off x="7261557" y="587889"/>
            <a:ext cx="3454651" cy="1285875"/>
            <a:chOff x="7033805" y="589803"/>
            <a:chExt cx="3454651" cy="1285875"/>
          </a:xfrm>
        </p:grpSpPr>
        <p:pic>
          <p:nvPicPr>
            <p:cNvPr id="11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3881" y="589803"/>
              <a:ext cx="2314575" cy="1285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33805" y="617631"/>
              <a:ext cx="1190625" cy="1190625"/>
            </a:xfrm>
            <a:prstGeom prst="rect">
              <a:avLst/>
            </a:prstGeom>
          </p:spPr>
        </p:pic>
      </p:grpSp>
      <p:pic>
        <p:nvPicPr>
          <p:cNvPr id="13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633" y="644699"/>
            <a:ext cx="79375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887753935"/>
              </p:ext>
            </p:extLst>
          </p:nvPr>
        </p:nvGraphicFramePr>
        <p:xfrm>
          <a:off x="420208" y="1873763"/>
          <a:ext cx="11268000" cy="4265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4" name="Rectángulo 13"/>
          <p:cNvSpPr/>
          <p:nvPr/>
        </p:nvSpPr>
        <p:spPr>
          <a:xfrm>
            <a:off x="143691" y="1873764"/>
            <a:ext cx="150118" cy="4284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63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800" dirty="0"/>
              <a:t>“emplea tu capacidad”/</a:t>
            </a:r>
            <a:br>
              <a:rPr lang="es-ES" sz="1800" dirty="0"/>
            </a:br>
            <a:r>
              <a:rPr lang="es-ES" sz="1800" dirty="0" smtClean="0"/>
              <a:t>datos globales: presupuesto 2019.</a:t>
            </a:r>
            <a:br>
              <a:rPr lang="es-ES" sz="1800" dirty="0" smtClean="0"/>
            </a:br>
            <a:r>
              <a:rPr lang="es-ES" sz="1800" dirty="0" smtClean="0"/>
              <a:t>Proyectos cofinanciados Fondo social europeo</a:t>
            </a:r>
            <a:endParaRPr lang="es-ES" sz="18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581192" y="6138862"/>
            <a:ext cx="6916738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/>
              <a:t>Dirección General de Atención a Personas con Discapacidad. CONSEJERÍA DE POLÍTICAS SOCIALES, FAMILIAS, IGUALDAD Y NATALIDAD. Comunidad de Madrid</a:t>
            </a:r>
            <a:endParaRPr lang="en-US" sz="7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0558296" y="6138861"/>
            <a:ext cx="1052512" cy="365125"/>
          </a:xfrm>
        </p:spPr>
        <p:txBody>
          <a:bodyPr/>
          <a:lstStyle/>
          <a:p>
            <a:pPr>
              <a:defRPr/>
            </a:pPr>
            <a:fld id="{D6538BB7-DDD6-43E8-8820-504FA9CC0AB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10" name="Grupo 9"/>
          <p:cNvGrpSpPr/>
          <p:nvPr/>
        </p:nvGrpSpPr>
        <p:grpSpPr>
          <a:xfrm>
            <a:off x="7261557" y="587889"/>
            <a:ext cx="3454651" cy="1285875"/>
            <a:chOff x="7033805" y="589803"/>
            <a:chExt cx="3454651" cy="1285875"/>
          </a:xfrm>
        </p:grpSpPr>
        <p:pic>
          <p:nvPicPr>
            <p:cNvPr id="11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3881" y="589803"/>
              <a:ext cx="2314575" cy="1285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33805" y="617631"/>
              <a:ext cx="1190625" cy="1190625"/>
            </a:xfrm>
            <a:prstGeom prst="rect">
              <a:avLst/>
            </a:prstGeom>
          </p:spPr>
        </p:pic>
      </p:grpSp>
      <p:pic>
        <p:nvPicPr>
          <p:cNvPr id="13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948" y="644699"/>
            <a:ext cx="79375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483134"/>
              </p:ext>
            </p:extLst>
          </p:nvPr>
        </p:nvGraphicFramePr>
        <p:xfrm>
          <a:off x="605750" y="2046048"/>
          <a:ext cx="11005058" cy="4014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02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2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Proyectos</a:t>
                      </a:r>
                      <a:r>
                        <a:rPr lang="es-ES" sz="14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Importe</a:t>
                      </a:r>
                      <a:r>
                        <a:rPr lang="es-ES" sz="14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de gasto cofinanciado ejecutado durante 2019*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Eje2; Prioridad Inversión 9.1; Objetivo específico 9.1.1.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4450" marR="44450" marT="0" marB="0" anchor="ctr">
                    <a:solidFill>
                      <a:srgbClr val="CED0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CED0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+mj-lt"/>
                        </a:rPr>
                        <a:t> </a:t>
                      </a:r>
                      <a:r>
                        <a:rPr lang="es-ES" sz="1400" dirty="0" smtClean="0">
                          <a:effectLst/>
                          <a:latin typeface="+mj-lt"/>
                        </a:rPr>
                        <a:t>ÁREAS</a:t>
                      </a:r>
                      <a:r>
                        <a:rPr lang="es-ES" sz="1400" baseline="0" dirty="0" smtClean="0">
                          <a:effectLst/>
                          <a:latin typeface="+mj-lt"/>
                        </a:rPr>
                        <a:t> INSERCIÓN LABORAL CENTROS OCUPACIONALES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7.929.683,80 €, </a:t>
                      </a:r>
                      <a:endParaRPr lang="es-ES" sz="16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14400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+mj-lt"/>
                        </a:rPr>
                        <a:t> </a:t>
                      </a:r>
                      <a:r>
                        <a:rPr lang="es-ES" sz="1400" dirty="0" smtClean="0">
                          <a:effectLst/>
                          <a:latin typeface="+mj-lt"/>
                        </a:rPr>
                        <a:t>CENTROS</a:t>
                      </a:r>
                      <a:r>
                        <a:rPr lang="es-ES" sz="1400" baseline="0" dirty="0" smtClean="0">
                          <a:effectLst/>
                          <a:latin typeface="+mj-lt"/>
                        </a:rPr>
                        <a:t> DE REHABILITACIÓN LABORAL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9.184.919,25 </a:t>
                      </a:r>
                      <a:r>
                        <a:rPr lang="es-ES" sz="1600" b="0" i="0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€, </a:t>
                      </a:r>
                      <a:endParaRPr lang="es-ES" sz="1600" b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14400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es-E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Eje2; Prioridad Inversión 9.3; Objetivo específico 9.3.2.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E8E9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s-ES" sz="16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1440000" marT="0" marB="0" anchor="ctr">
                    <a:solidFill>
                      <a:srgbClr val="E8E9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+mj-lt"/>
                        </a:rPr>
                        <a:t> </a:t>
                      </a:r>
                      <a:r>
                        <a:rPr lang="es-ES" sz="1400" dirty="0" smtClean="0">
                          <a:effectLst/>
                          <a:latin typeface="+mj-lt"/>
                        </a:rPr>
                        <a:t>SERPAIS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594.495,76 €</a:t>
                      </a:r>
                      <a:endParaRPr lang="es-E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144000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AULAS</a:t>
                      </a:r>
                      <a:r>
                        <a:rPr lang="es-ES" sz="14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DE INTEGRACIÓN LABORAL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386.125,41 €</a:t>
                      </a:r>
                      <a:endParaRPr lang="es-E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144000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OFICINA</a:t>
                      </a:r>
                      <a:r>
                        <a:rPr lang="es-ES" sz="1400" baseline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VIDA INDEPENDIENTE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817.733,82 €</a:t>
                      </a:r>
                      <a:endParaRPr lang="es-E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144000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SUBVENCIONES A ENTIDADES SIN FIN DE LUCRO</a:t>
                      </a:r>
                      <a:endParaRPr lang="es-ES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1.222.721,65 €</a:t>
                      </a:r>
                      <a:endParaRPr lang="es-E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144000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CED0D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20.050.035,59 €</a:t>
                      </a:r>
                      <a:endParaRPr lang="es-ES" sz="18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144000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809897" y="5878286"/>
            <a:ext cx="10800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tx2"/>
                </a:solidFill>
              </a:rPr>
              <a:t>*Datos provisionales, pendientes del proceso de verificación de las operaciones.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326571" y="2024743"/>
            <a:ext cx="150118" cy="3744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947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600" dirty="0"/>
              <a:t>“emplea tu capacidad</a:t>
            </a:r>
            <a:r>
              <a:rPr lang="es-ES" sz="1600" dirty="0" smtClean="0"/>
              <a:t>”/</a:t>
            </a:r>
            <a:r>
              <a:rPr lang="es-ES" sz="1600" dirty="0"/>
              <a:t> </a:t>
            </a:r>
            <a:r>
              <a:rPr lang="es-ES" sz="1600" dirty="0" smtClean="0"/>
              <a:t>balance 2019 redes.</a:t>
            </a:r>
            <a:br>
              <a:rPr lang="es-ES" sz="1600" dirty="0" smtClean="0"/>
            </a:br>
            <a:r>
              <a:rPr lang="es-ES" sz="1600" dirty="0" smtClean="0"/>
              <a:t>centros ocupacionales  y centros rehabilitación LABORAL</a:t>
            </a:r>
            <a:br>
              <a:rPr lang="es-ES" sz="1600" dirty="0" smtClean="0"/>
            </a:br>
            <a:r>
              <a:rPr lang="es-ES" sz="1600" dirty="0" smtClean="0"/>
              <a:t>COFINANCIADOS POR EL FONDO SOCIAL EUROPEO</a:t>
            </a:r>
            <a:endParaRPr lang="es-ES" sz="16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581192" y="6138862"/>
            <a:ext cx="6916738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/>
              <a:t>Dirección General de Atención a Personas con Discapacidad. CONSEJERÍA DE POLÍTICAS SOCIALES, FAMILIAS, IGUALDAD Y NATALIDAD. Comunidad de Madrid</a:t>
            </a:r>
            <a:endParaRPr lang="en-US" sz="7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0558296" y="6138861"/>
            <a:ext cx="1052512" cy="365125"/>
          </a:xfrm>
        </p:spPr>
        <p:txBody>
          <a:bodyPr/>
          <a:lstStyle/>
          <a:p>
            <a:pPr>
              <a:defRPr/>
            </a:pPr>
            <a:fld id="{D6538BB7-DDD6-43E8-8820-504FA9CC0AB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3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058" y="644699"/>
            <a:ext cx="79375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887225"/>
              </p:ext>
            </p:extLst>
          </p:nvPr>
        </p:nvGraphicFramePr>
        <p:xfrm>
          <a:off x="581025" y="1842247"/>
          <a:ext cx="11029783" cy="428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4" name="Grupo 13"/>
          <p:cNvGrpSpPr/>
          <p:nvPr/>
        </p:nvGrpSpPr>
        <p:grpSpPr>
          <a:xfrm>
            <a:off x="7259665" y="579384"/>
            <a:ext cx="3454651" cy="1285875"/>
            <a:chOff x="7033805" y="589803"/>
            <a:chExt cx="3454651" cy="1285875"/>
          </a:xfrm>
        </p:grpSpPr>
        <p:pic>
          <p:nvPicPr>
            <p:cNvPr id="16" name="Imagen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3881" y="589803"/>
              <a:ext cx="2314575" cy="1285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Imagen 1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33805" y="617631"/>
              <a:ext cx="1190625" cy="1190625"/>
            </a:xfrm>
            <a:prstGeom prst="rect">
              <a:avLst/>
            </a:prstGeom>
          </p:spPr>
        </p:pic>
      </p:grpSp>
      <p:sp>
        <p:nvSpPr>
          <p:cNvPr id="10" name="Rectángulo 9"/>
          <p:cNvSpPr/>
          <p:nvPr/>
        </p:nvSpPr>
        <p:spPr>
          <a:xfrm>
            <a:off x="313508" y="2209116"/>
            <a:ext cx="150118" cy="350084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45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400" dirty="0"/>
              <a:t>“emplea tu capacidad</a:t>
            </a:r>
            <a:r>
              <a:rPr lang="es-ES" sz="2400" dirty="0" smtClean="0"/>
              <a:t>”/ balance 2019</a:t>
            </a: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 smtClean="0"/>
              <a:t>proyectos contratados:</a:t>
            </a:r>
            <a:br>
              <a:rPr lang="es-ES" sz="2400" dirty="0" smtClean="0"/>
            </a:br>
            <a:r>
              <a:rPr lang="es-ES" sz="2400" dirty="0" smtClean="0"/>
              <a:t>Aulas, </a:t>
            </a:r>
            <a:r>
              <a:rPr lang="es-ES" sz="2400" dirty="0" err="1" smtClean="0"/>
              <a:t>serpais</a:t>
            </a:r>
            <a:r>
              <a:rPr lang="es-ES" sz="2400" dirty="0" smtClean="0"/>
              <a:t> y </a:t>
            </a:r>
            <a:r>
              <a:rPr lang="es-ES" sz="2400" dirty="0" err="1" smtClean="0"/>
              <a:t>ovi</a:t>
            </a:r>
            <a:r>
              <a:rPr lang="es-ES" sz="2400" dirty="0" smtClean="0"/>
              <a:t> </a:t>
            </a:r>
            <a:endParaRPr lang="es-ES" sz="24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581192" y="6138862"/>
            <a:ext cx="6916738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/>
              <a:t>Dirección General de Atención a Personas con Discapacidad. CONSEJERÍA DE POLÍTICAS SOCIALES, FAMILIAS, IGUALDAD Y NATALIDAD. Comunidad de Madrid</a:t>
            </a:r>
            <a:endParaRPr lang="en-US" sz="7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0558296" y="6138861"/>
            <a:ext cx="1052512" cy="365125"/>
          </a:xfrm>
        </p:spPr>
        <p:txBody>
          <a:bodyPr/>
          <a:lstStyle/>
          <a:p>
            <a:pPr>
              <a:defRPr/>
            </a:pPr>
            <a:fld id="{D6538BB7-DDD6-43E8-8820-504FA9CC0AB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pSp>
        <p:nvGrpSpPr>
          <p:cNvPr id="10" name="Grupo 9"/>
          <p:cNvGrpSpPr/>
          <p:nvPr/>
        </p:nvGrpSpPr>
        <p:grpSpPr>
          <a:xfrm>
            <a:off x="7261557" y="587889"/>
            <a:ext cx="3454651" cy="1285875"/>
            <a:chOff x="7033805" y="589803"/>
            <a:chExt cx="3454651" cy="1285875"/>
          </a:xfrm>
        </p:grpSpPr>
        <p:pic>
          <p:nvPicPr>
            <p:cNvPr id="11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3881" y="589803"/>
              <a:ext cx="2314575" cy="1285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33805" y="617631"/>
              <a:ext cx="1190625" cy="1190625"/>
            </a:xfrm>
            <a:prstGeom prst="rect">
              <a:avLst/>
            </a:prstGeom>
          </p:spPr>
        </p:pic>
      </p:grpSp>
      <p:pic>
        <p:nvPicPr>
          <p:cNvPr id="13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633" y="644699"/>
            <a:ext cx="79375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310204"/>
              </p:ext>
            </p:extLst>
          </p:nvPr>
        </p:nvGraphicFramePr>
        <p:xfrm>
          <a:off x="581025" y="1842247"/>
          <a:ext cx="11029783" cy="428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767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644699"/>
            <a:ext cx="11029616" cy="1013800"/>
          </a:xfrm>
        </p:spPr>
        <p:txBody>
          <a:bodyPr>
            <a:normAutofit/>
          </a:bodyPr>
          <a:lstStyle/>
          <a:p>
            <a:r>
              <a:rPr lang="es-ES" dirty="0"/>
              <a:t>“</a:t>
            </a:r>
            <a:r>
              <a:rPr lang="es-ES" sz="2200" dirty="0"/>
              <a:t>emplea tu capacidad</a:t>
            </a:r>
            <a:r>
              <a:rPr lang="es-ES" sz="2200" dirty="0" smtClean="0"/>
              <a:t>”/</a:t>
            </a:r>
            <a:br>
              <a:rPr lang="es-ES" sz="2200" dirty="0" smtClean="0"/>
            </a:br>
            <a:r>
              <a:rPr lang="es-ES" sz="2200" dirty="0" smtClean="0"/>
              <a:t>OFICINA DE VIDA INDEPENDIENTE </a:t>
            </a:r>
            <a:r>
              <a:rPr lang="es-ES" sz="2200" dirty="0"/>
              <a:t>(</a:t>
            </a:r>
            <a:r>
              <a:rPr lang="es-ES" sz="2200" dirty="0" err="1" smtClean="0"/>
              <a:t>ovi</a:t>
            </a:r>
            <a:r>
              <a:rPr lang="es-ES" sz="2200" dirty="0" smtClean="0"/>
              <a:t>)  en 2019</a:t>
            </a:r>
            <a:endParaRPr lang="es-ES" sz="22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581192" y="6098488"/>
            <a:ext cx="6916738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/>
              <a:t>Dirección General de Atención a Personas con Discapacidad. CONSEJERÍA DE POLÍTICAS SOCIALES, FAMILIAS, IGUALDAD Y NATALIDAD. Comunidad de Madrid</a:t>
            </a:r>
            <a:endParaRPr lang="en-US" sz="7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0558296" y="6067144"/>
            <a:ext cx="1052512" cy="365125"/>
          </a:xfrm>
        </p:spPr>
        <p:txBody>
          <a:bodyPr/>
          <a:lstStyle/>
          <a:p>
            <a:pPr>
              <a:defRPr/>
            </a:pPr>
            <a:fld id="{D6538BB7-DDD6-43E8-8820-504FA9CC0AB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6" name="Grupo 5"/>
          <p:cNvGrpSpPr/>
          <p:nvPr/>
        </p:nvGrpSpPr>
        <p:grpSpPr>
          <a:xfrm>
            <a:off x="7033805" y="589803"/>
            <a:ext cx="3454651" cy="1285875"/>
            <a:chOff x="7033805" y="589803"/>
            <a:chExt cx="3454651" cy="1285875"/>
          </a:xfrm>
        </p:grpSpPr>
        <p:pic>
          <p:nvPicPr>
            <p:cNvPr id="7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3881" y="589803"/>
              <a:ext cx="2314575" cy="1285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33805" y="617631"/>
              <a:ext cx="1190625" cy="1190625"/>
            </a:xfrm>
            <a:prstGeom prst="rect">
              <a:avLst/>
            </a:prstGeom>
          </p:spPr>
        </p:pic>
      </p:grpSp>
      <p:pic>
        <p:nvPicPr>
          <p:cNvPr id="9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633" y="644699"/>
            <a:ext cx="79375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452969174"/>
              </p:ext>
            </p:extLst>
          </p:nvPr>
        </p:nvGraphicFramePr>
        <p:xfrm>
          <a:off x="581192" y="2383873"/>
          <a:ext cx="4199813" cy="3564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val="1184934188"/>
              </p:ext>
            </p:extLst>
          </p:nvPr>
        </p:nvGraphicFramePr>
        <p:xfrm>
          <a:off x="5381897" y="2139625"/>
          <a:ext cx="3040178" cy="2312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9" name="Gráfico 18"/>
          <p:cNvGraphicFramePr/>
          <p:nvPr>
            <p:extLst>
              <p:ext uri="{D42A27DB-BD31-4B8C-83A1-F6EECF244321}">
                <p14:modId xmlns:p14="http://schemas.microsoft.com/office/powerpoint/2010/main" val="3938707915"/>
              </p:ext>
            </p:extLst>
          </p:nvPr>
        </p:nvGraphicFramePr>
        <p:xfrm>
          <a:off x="8360229" y="3624662"/>
          <a:ext cx="2973978" cy="25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6" name="Flecha derecha 25"/>
          <p:cNvSpPr/>
          <p:nvPr/>
        </p:nvSpPr>
        <p:spPr>
          <a:xfrm rot="1800000">
            <a:off x="8099400" y="3853802"/>
            <a:ext cx="695965" cy="45239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26"/>
          <p:cNvSpPr txBox="1"/>
          <p:nvPr/>
        </p:nvSpPr>
        <p:spPr>
          <a:xfrm>
            <a:off x="8861844" y="2377440"/>
            <a:ext cx="2555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</a:rPr>
              <a:t>En 2019 se ha logrado </a:t>
            </a:r>
            <a:r>
              <a:rPr lang="es-ES" dirty="0" smtClean="0"/>
              <a:t>que </a:t>
            </a:r>
            <a:r>
              <a:rPr lang="es-ES" dirty="0"/>
              <a:t>el número de mujeres es superior al número de </a:t>
            </a:r>
            <a:r>
              <a:rPr lang="es-ES" dirty="0" smtClean="0"/>
              <a:t>hombres</a:t>
            </a:r>
            <a:endParaRPr lang="es-E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275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“emplea tu capacidad</a:t>
            </a:r>
            <a:r>
              <a:rPr lang="es-ES" sz="2000" dirty="0" smtClean="0"/>
              <a:t>”/ balance: Proyectos</a:t>
            </a:r>
            <a:br>
              <a:rPr lang="es-ES" sz="2000" dirty="0" smtClean="0"/>
            </a:br>
            <a:r>
              <a:rPr lang="es-ES" sz="2000" dirty="0" smtClean="0"/>
              <a:t>cofinanciados fondo social europeo</a:t>
            </a:r>
            <a:br>
              <a:rPr lang="es-ES" sz="2000" dirty="0" smtClean="0"/>
            </a:br>
            <a:r>
              <a:rPr lang="es-ES" sz="2000" dirty="0" smtClean="0"/>
              <a:t>Comparativa 2018-2019</a:t>
            </a:r>
            <a:endParaRPr lang="es-ES" sz="20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581192" y="6138862"/>
            <a:ext cx="6916738" cy="365125"/>
          </a:xfrm>
        </p:spPr>
        <p:txBody>
          <a:bodyPr/>
          <a:lstStyle/>
          <a:p>
            <a:pPr>
              <a:defRPr/>
            </a:pPr>
            <a:r>
              <a:rPr lang="es-ES" sz="700" dirty="0" smtClean="0"/>
              <a:t>Dirección General de Atención a Personas con Discapacidad. CONSEJERÍA DE POLÍTICAS SOCIALES, FAMILIAS, IGUALDAD Y NATALIDAD. Comunidad de Madrid</a:t>
            </a:r>
            <a:endParaRPr lang="en-US" sz="7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0558296" y="6138861"/>
            <a:ext cx="1052512" cy="365125"/>
          </a:xfrm>
        </p:spPr>
        <p:txBody>
          <a:bodyPr/>
          <a:lstStyle/>
          <a:p>
            <a:pPr>
              <a:defRPr/>
            </a:pPr>
            <a:fld id="{D6538BB7-DDD6-43E8-8820-504FA9CC0AB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6" name="Grupo 5"/>
          <p:cNvGrpSpPr/>
          <p:nvPr/>
        </p:nvGrpSpPr>
        <p:grpSpPr>
          <a:xfrm>
            <a:off x="7033805" y="589803"/>
            <a:ext cx="3454651" cy="1285875"/>
            <a:chOff x="7033805" y="589803"/>
            <a:chExt cx="3454651" cy="1285875"/>
          </a:xfrm>
        </p:grpSpPr>
        <p:pic>
          <p:nvPicPr>
            <p:cNvPr id="7" name="Imagen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3881" y="589803"/>
              <a:ext cx="2314575" cy="1285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33805" y="617631"/>
              <a:ext cx="1190625" cy="1190625"/>
            </a:xfrm>
            <a:prstGeom prst="rect">
              <a:avLst/>
            </a:prstGeom>
          </p:spPr>
        </p:pic>
      </p:grpSp>
      <p:pic>
        <p:nvPicPr>
          <p:cNvPr id="10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633" y="644699"/>
            <a:ext cx="79375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Marcador de contenido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279474"/>
              </p:ext>
            </p:extLst>
          </p:nvPr>
        </p:nvGraphicFramePr>
        <p:xfrm>
          <a:off x="581025" y="2157872"/>
          <a:ext cx="6452780" cy="3678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2" name="Gráfico 41"/>
          <p:cNvGraphicFramePr/>
          <p:nvPr>
            <p:extLst>
              <p:ext uri="{D42A27DB-BD31-4B8C-83A1-F6EECF244321}">
                <p14:modId xmlns:p14="http://schemas.microsoft.com/office/powerpoint/2010/main" val="3095351827"/>
              </p:ext>
            </p:extLst>
          </p:nvPr>
        </p:nvGraphicFramePr>
        <p:xfrm>
          <a:off x="7276011" y="2233067"/>
          <a:ext cx="4334797" cy="3749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581192" y="5769529"/>
            <a:ext cx="6067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>
                <a:solidFill>
                  <a:schemeClr val="tx2"/>
                </a:solidFill>
              </a:rPr>
              <a:t>Incluye solo los CO y CRL cofinanciados</a:t>
            </a:r>
            <a:endParaRPr lang="es-ES" sz="1200" dirty="0">
              <a:solidFill>
                <a:schemeClr val="tx2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274320" y="2091551"/>
            <a:ext cx="150118" cy="350084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705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o">
  <a:themeElements>
    <a:clrScheme name="PRESENTACIÓN RE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D5263"/>
      </a:accent1>
      <a:accent2>
        <a:srgbClr val="C00000"/>
      </a:accent2>
      <a:accent3>
        <a:srgbClr val="4B390D"/>
      </a:accent3>
      <a:accent4>
        <a:srgbClr val="6CACA6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5726</TotalTime>
  <Words>1250</Words>
  <Application>Microsoft Office PowerPoint</Application>
  <PresentationFormat>Panorámica</PresentationFormat>
  <Paragraphs>119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Gill Sans MT</vt:lpstr>
      <vt:lpstr>Times New Roman</vt:lpstr>
      <vt:lpstr>Wingdings 2</vt:lpstr>
      <vt:lpstr>Dividendo</vt:lpstr>
      <vt:lpstr>Programa “emplea tu capacidad” de la comunidad de madrid</vt:lpstr>
      <vt:lpstr>Políticas de apoyo a la contratación  y a la inserción socio-laboral  de personas con discapacidad</vt:lpstr>
      <vt:lpstr>“Emplea tu capacidad”/ Grupos de interés</vt:lpstr>
      <vt:lpstr>“emplea tu capacidad”/  datos globales/ presupuesto 2019: Objetivos cofinanciados por el Fondo social europeo</vt:lpstr>
      <vt:lpstr>“emplea tu capacidad”/ datos globales: presupuesto 2019. Proyectos cofinanciados Fondo social europeo</vt:lpstr>
      <vt:lpstr>“emplea tu capacidad”/ balance 2019 redes. centros ocupacionales  y centros rehabilitación LABORAL COFINANCIADOS POR EL FONDO SOCIAL EUROPEO</vt:lpstr>
      <vt:lpstr>“emplea tu capacidad”/ balance 2019 proyectos contratados: Aulas, serpais y ovi </vt:lpstr>
      <vt:lpstr>“emplea tu capacidad”/ OFICINA DE VIDA INDEPENDIENTE (ovi)  en 2019</vt:lpstr>
      <vt:lpstr>“emplea tu capacidad”/ balance: Proyectos cofinanciados fondo social europeo Comparativa 2018-2019</vt:lpstr>
      <vt:lpstr>“emplea tu capacidad”/ Perspectiva de género: Participación femenina  proyectos fondo social europeo 2018-2019</vt:lpstr>
      <vt:lpstr>“emplea tu capacidad”/  perspectiva de género: Tasas de inserción laboral Proyectos cofinanciados fondo social europeo</vt:lpstr>
      <vt:lpstr>Presentación de PowerPoint</vt:lpstr>
    </vt:vector>
  </TitlesOfParts>
  <Company>Comunidad de Madrid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Atención a personas con discapacidad</dc:title>
  <dc:creator>HERRANZ DE LA MORENA, LUZ</dc:creator>
  <cp:lastModifiedBy>Madrid Digital</cp:lastModifiedBy>
  <cp:revision>298</cp:revision>
  <cp:lastPrinted>2018-05-25T10:21:16Z</cp:lastPrinted>
  <dcterms:created xsi:type="dcterms:W3CDTF">2017-08-17T07:51:25Z</dcterms:created>
  <dcterms:modified xsi:type="dcterms:W3CDTF">2020-12-11T10:06:44Z</dcterms:modified>
</cp:coreProperties>
</file>