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12192000" cy="6858000"/>
  <p:notesSz cx="6858000" cy="9144000"/>
  <p:embeddedFontLst>
    <p:embeddedFont>
      <p:font typeface="Shadows Into Light" panose="02000000000000000000" pitchFamily="2" charset="77"/>
      <p:regular r:id="rId23"/>
    </p:embeddedFont>
    <p:embeddedFont>
      <p:font typeface="Varela Round" pitchFamily="2" charset="-79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>
      <p:cViewPr varScale="1">
        <p:scale>
          <a:sx n="100" d="100"/>
          <a:sy n="100" d="100"/>
        </p:scale>
        <p:origin x="904" y="176"/>
      </p:cViewPr>
      <p:guideLst>
        <p:guide orient="horz" pos="2160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2200600" y="1830109"/>
            <a:ext cx="77908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2200600" y="3505725"/>
            <a:ext cx="7790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400"/>
              <a:buNone/>
              <a:defRPr>
                <a:solidFill>
                  <a:srgbClr val="979CB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1872801" y="2882401"/>
            <a:ext cx="8446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▧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/>
          <p:nvPr/>
        </p:nvSpPr>
        <p:spPr>
          <a:xfrm>
            <a:off x="4791200" y="1651425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9600"/>
              <a:buFont typeface="Varela Round"/>
              <a:buNone/>
            </a:pPr>
            <a:r>
              <a:rPr lang="es-ES" sz="9600" b="0" i="0" u="none" strike="noStrike" cap="none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1400"/>
          </a:p>
        </p:txBody>
      </p:sp>
      <p:sp>
        <p:nvSpPr>
          <p:cNvPr id="16" name="Google Shape;16;p4"/>
          <p:cNvSpPr/>
          <p:nvPr/>
        </p:nvSpPr>
        <p:spPr>
          <a:xfrm>
            <a:off x="5267476" y="1571221"/>
            <a:ext cx="1744547" cy="1159078"/>
          </a:xfrm>
          <a:custGeom>
            <a:avLst/>
            <a:gdLst/>
            <a:ahLst/>
            <a:cxnLst/>
            <a:rect l="l" t="t" r="r" b="b"/>
            <a:pathLst>
              <a:path w="59251" h="52447" extrusionOk="0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17;p4"/>
          <p:cNvSpPr/>
          <p:nvPr/>
        </p:nvSpPr>
        <p:spPr>
          <a:xfrm>
            <a:off x="5166223" y="1485126"/>
            <a:ext cx="1859552" cy="1302551"/>
          </a:xfrm>
          <a:custGeom>
            <a:avLst/>
            <a:gdLst/>
            <a:ahLst/>
            <a:cxnLst/>
            <a:rect l="l" t="t" r="r" b="b"/>
            <a:pathLst>
              <a:path w="63157" h="58939" extrusionOk="0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▧"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" name="Google Shape;22;p5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353101" y="1902800"/>
            <a:ext cx="3063199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573234" y="1902800"/>
            <a:ext cx="3063199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3"/>
          </p:nvPr>
        </p:nvSpPr>
        <p:spPr>
          <a:xfrm>
            <a:off x="7793367" y="1902800"/>
            <a:ext cx="3063199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9" name="Google Shape;29;p6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1370601" y="689776"/>
            <a:ext cx="9450799" cy="9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/>
          <p:nvPr/>
        </p:nvSpPr>
        <p:spPr>
          <a:xfrm>
            <a:off x="4160901" y="1533251"/>
            <a:ext cx="4080433" cy="15325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" name="Google Shape;33;p7"/>
          <p:cNvSpPr/>
          <p:nvPr/>
        </p:nvSpPr>
        <p:spPr>
          <a:xfrm>
            <a:off x="4091000" y="1577726"/>
            <a:ext cx="4302467" cy="15875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ue">
  <p:cSld name="Blank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genta">
  <p:cSld name="Title magent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2174201" y="2655750"/>
            <a:ext cx="78435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99401" y="689776"/>
            <a:ext cx="10063599" cy="9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ts val="3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7101" y="1918651"/>
            <a:ext cx="9408399" cy="408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ts val="24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None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ts val="2000"/>
              <a:buFont typeface="Varela Round"/>
              <a:buNone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ts val="1600"/>
              <a:buFont typeface="Varela Round"/>
              <a:buNone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2495601" y="2573926"/>
            <a:ext cx="8615135" cy="428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6600"/>
            </a:pPr>
            <a:r>
              <a:rPr lang="es-ES" sz="6600" dirty="0">
                <a:solidFill>
                  <a:srgbClr val="5142BB"/>
                </a:solidFill>
              </a:rPr>
              <a:t>Jornada de puertas abiertas 2023</a:t>
            </a:r>
            <a:br>
              <a:rPr lang="es-ES" sz="6600" dirty="0">
                <a:solidFill>
                  <a:srgbClr val="5142BB"/>
                </a:solidFill>
              </a:rPr>
            </a:br>
            <a:r>
              <a:rPr lang="es-ES" sz="6600" dirty="0">
                <a:solidFill>
                  <a:srgbClr val="5142BB"/>
                </a:solidFill>
              </a:rPr>
              <a:t>EIR Pediatría</a:t>
            </a:r>
            <a:endParaRPr dirty="0"/>
          </a:p>
        </p:txBody>
      </p:sp>
      <p:sp>
        <p:nvSpPr>
          <p:cNvPr id="45" name="Google Shape;45;p12"/>
          <p:cNvSpPr/>
          <p:nvPr/>
        </p:nvSpPr>
        <p:spPr>
          <a:xfrm rot="-4140551">
            <a:off x="3847509" y="1298024"/>
            <a:ext cx="402308" cy="1167266"/>
          </a:xfrm>
          <a:custGeom>
            <a:avLst/>
            <a:gdLst/>
            <a:ahLst/>
            <a:cxnLst/>
            <a:rect l="l" t="t" r="r" b="b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12"/>
          <p:cNvSpPr/>
          <p:nvPr/>
        </p:nvSpPr>
        <p:spPr>
          <a:xfrm>
            <a:off x="5015880" y="6189773"/>
            <a:ext cx="4104456" cy="45719"/>
          </a:xfrm>
          <a:custGeom>
            <a:avLst/>
            <a:gdLst/>
            <a:ahLst/>
            <a:cxnLst/>
            <a:rect l="l" t="t" r="r" b="b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Google Shape;47;p12"/>
          <p:cNvSpPr/>
          <p:nvPr/>
        </p:nvSpPr>
        <p:spPr>
          <a:xfrm>
            <a:off x="5375920" y="6087335"/>
            <a:ext cx="3177700" cy="41425"/>
          </a:xfrm>
          <a:custGeom>
            <a:avLst/>
            <a:gdLst/>
            <a:ahLst/>
            <a:cxnLst/>
            <a:rect l="l" t="t" r="r" b="b"/>
            <a:pathLst>
              <a:path w="127108" h="1657" extrusionOk="0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8" name="Google Shape;48;p12"/>
          <p:cNvCxnSpPr/>
          <p:nvPr/>
        </p:nvCxnSpPr>
        <p:spPr>
          <a:xfrm rot="10800000" flipH="1">
            <a:off x="7320136" y="1628801"/>
            <a:ext cx="291900" cy="542999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lg" len="lg"/>
            <a:tailEnd type="none" w="sm" len="sm"/>
          </a:ln>
        </p:spPr>
      </p:cxnSp>
      <p:sp>
        <p:nvSpPr>
          <p:cNvPr id="49" name="Google Shape;49;p12"/>
          <p:cNvSpPr/>
          <p:nvPr/>
        </p:nvSpPr>
        <p:spPr>
          <a:xfrm>
            <a:off x="7176120" y="4072638"/>
            <a:ext cx="1944216" cy="1108220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7655" y="78830"/>
            <a:ext cx="2114145" cy="47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6633" y="6025185"/>
            <a:ext cx="3291847" cy="69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ctrTitle"/>
          </p:nvPr>
        </p:nvSpPr>
        <p:spPr>
          <a:xfrm>
            <a:off x="3143672" y="764704"/>
            <a:ext cx="58431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6000"/>
            </a:pPr>
            <a:r>
              <a:rPr lang="es-ES" sz="6000" b="1">
                <a:solidFill>
                  <a:srgbClr val="AACF20"/>
                </a:solidFill>
              </a:rPr>
              <a:t>1.</a:t>
            </a:r>
            <a:endParaRPr/>
          </a:p>
          <a:p>
            <a:r>
              <a:rPr lang="es-ES" b="1"/>
              <a:t>Rotaciones 1er ano</a:t>
            </a:r>
            <a:endParaRPr/>
          </a:p>
        </p:txBody>
      </p:sp>
      <p:sp>
        <p:nvSpPr>
          <p:cNvPr id="172" name="Google Shape;172;p22"/>
          <p:cNvSpPr txBox="1"/>
          <p:nvPr/>
        </p:nvSpPr>
        <p:spPr>
          <a:xfrm>
            <a:off x="2385492" y="2039888"/>
            <a:ext cx="3816300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52400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es-ES" sz="24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Atención Primaria: 3 meses</a:t>
            </a:r>
          </a:p>
          <a:p>
            <a:pPr indent="-152400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es-ES" sz="2400" dirty="0">
                <a:solidFill>
                  <a:srgbClr val="002060"/>
                </a:solidFill>
                <a:latin typeface="Shadows Into Light"/>
                <a:sym typeface="Shadows Into Light"/>
              </a:rPr>
              <a:t>Enfermera escolar: 2 meses</a:t>
            </a:r>
            <a:endParaRPr dirty="0"/>
          </a:p>
          <a:p>
            <a:pPr indent="-152400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es-ES" sz="24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Urgencias: 1 mes</a:t>
            </a:r>
            <a:endParaRPr dirty="0"/>
          </a:p>
          <a:p>
            <a:pPr indent="-152400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es-ES" sz="24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Maternidad: 1 mes</a:t>
            </a:r>
            <a:endParaRPr dirty="0"/>
          </a:p>
          <a:p>
            <a:pPr indent="-152400">
              <a:lnSpc>
                <a:spcPct val="150000"/>
              </a:lnSpc>
              <a:buClr>
                <a:srgbClr val="002060"/>
              </a:buClr>
              <a:buSzPts val="2400"/>
              <a:buFont typeface="Arial"/>
              <a:buChar char="•"/>
            </a:pPr>
            <a:r>
              <a:rPr lang="es-ES" sz="24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Unidad de pediatría: 5 meses</a:t>
            </a:r>
            <a:endParaRPr dirty="0"/>
          </a:p>
          <a:p>
            <a:pPr lvl="1">
              <a:buClr>
                <a:srgbClr val="002060"/>
              </a:buClr>
              <a:buSzPts val="2000"/>
            </a:pPr>
            <a:r>
              <a:rPr lang="es-ES" sz="20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- Pediatría General</a:t>
            </a:r>
            <a:endParaRPr dirty="0"/>
          </a:p>
          <a:p>
            <a:pPr lvl="1">
              <a:buClr>
                <a:srgbClr val="002060"/>
              </a:buClr>
              <a:buSzPts val="2000"/>
            </a:pPr>
            <a:r>
              <a:rPr lang="es-ES" sz="20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- Infecciosas/Lactantes</a:t>
            </a:r>
            <a:endParaRPr dirty="0"/>
          </a:p>
          <a:p>
            <a:pPr lvl="1">
              <a:buClr>
                <a:srgbClr val="002060"/>
              </a:buClr>
              <a:buSzPts val="2000"/>
            </a:pPr>
            <a:r>
              <a:rPr lang="es-ES" sz="20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- Cirugía</a:t>
            </a:r>
            <a:endParaRPr sz="2000" dirty="0">
              <a:solidFill>
                <a:srgbClr val="00206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1">
              <a:buClr>
                <a:srgbClr val="002060"/>
              </a:buClr>
              <a:buSzPts val="2000"/>
            </a:pPr>
            <a:r>
              <a:rPr lang="es-ES" sz="20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- Cardiología </a:t>
            </a:r>
            <a:endParaRPr sz="2000" dirty="0">
              <a:solidFill>
                <a:srgbClr val="00206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1">
              <a:buClr>
                <a:srgbClr val="002060"/>
              </a:buClr>
              <a:buSzPts val="2000"/>
            </a:pPr>
            <a:endParaRPr sz="2000" dirty="0">
              <a:solidFill>
                <a:srgbClr val="00206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>
              <a:buSzPts val="1400"/>
            </a:pPr>
            <a:endParaRPr dirty="0"/>
          </a:p>
        </p:txBody>
      </p:sp>
      <p:sp>
        <p:nvSpPr>
          <p:cNvPr id="173" name="Google Shape;173;p22"/>
          <p:cNvSpPr txBox="1"/>
          <p:nvPr/>
        </p:nvSpPr>
        <p:spPr>
          <a:xfrm>
            <a:off x="6610352" y="2123020"/>
            <a:ext cx="32835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52400">
              <a:lnSpc>
                <a:spcPct val="150000"/>
              </a:lnSpc>
              <a:buClr>
                <a:srgbClr val="FF6600"/>
              </a:buClr>
              <a:buSzPts val="2400"/>
              <a:buFont typeface="Noto Sans Symbols"/>
              <a:buChar char="✔"/>
            </a:pPr>
            <a:r>
              <a:rPr lang="es-ES" sz="2400" dirty="0">
                <a:solidFill>
                  <a:srgbClr val="FF66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Lacto-dietética</a:t>
            </a:r>
          </a:p>
          <a:p>
            <a:pPr indent="-152400">
              <a:lnSpc>
                <a:spcPct val="150000"/>
              </a:lnSpc>
              <a:buClr>
                <a:srgbClr val="FF6600"/>
              </a:buClr>
              <a:buSzPts val="2400"/>
              <a:buFont typeface="Noto Sans Symbols"/>
              <a:buChar char="✔"/>
            </a:pPr>
            <a:r>
              <a:rPr lang="es-ES" sz="2400" dirty="0">
                <a:solidFill>
                  <a:srgbClr val="FF66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Consulta de Nutrición</a:t>
            </a:r>
            <a:endParaRPr sz="2400" dirty="0">
              <a:solidFill>
                <a:srgbClr val="FF66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152400">
              <a:lnSpc>
                <a:spcPct val="150000"/>
              </a:lnSpc>
              <a:buClr>
                <a:srgbClr val="FF6600"/>
              </a:buClr>
              <a:buSzPts val="2400"/>
              <a:buFont typeface="Shadows Into Light"/>
              <a:buChar char="✔"/>
            </a:pPr>
            <a:r>
              <a:rPr lang="es-ES" sz="2400" dirty="0">
                <a:solidFill>
                  <a:srgbClr val="FF66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Consulta de Ostomías</a:t>
            </a:r>
            <a:endParaRPr sz="2400" dirty="0">
              <a:solidFill>
                <a:srgbClr val="FF66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152400">
              <a:lnSpc>
                <a:spcPct val="150000"/>
              </a:lnSpc>
              <a:buClr>
                <a:srgbClr val="FF6600"/>
              </a:buClr>
              <a:buSzPts val="2400"/>
              <a:buFont typeface="Shadows Into Light"/>
              <a:buChar char="✔"/>
            </a:pPr>
            <a:r>
              <a:rPr lang="es-ES" sz="2400" dirty="0">
                <a:solidFill>
                  <a:srgbClr val="FF66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Consulta de Cardiología</a:t>
            </a:r>
            <a:endParaRPr sz="2400" dirty="0">
              <a:solidFill>
                <a:srgbClr val="FF66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152400">
              <a:lnSpc>
                <a:spcPct val="150000"/>
              </a:lnSpc>
              <a:buClr>
                <a:srgbClr val="FF6600"/>
              </a:buClr>
              <a:buSzPts val="2400"/>
              <a:buFont typeface="Noto Sans Symbols"/>
              <a:buChar char="✔"/>
            </a:pPr>
            <a:r>
              <a:rPr lang="es-ES" sz="2400" dirty="0">
                <a:solidFill>
                  <a:srgbClr val="FF66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Consulta de Diabetes</a:t>
            </a:r>
            <a:endParaRPr sz="2400" dirty="0">
              <a:solidFill>
                <a:srgbClr val="FF66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152400">
              <a:lnSpc>
                <a:spcPct val="150000"/>
              </a:lnSpc>
              <a:buClr>
                <a:srgbClr val="FF6600"/>
              </a:buClr>
              <a:buSzPts val="2400"/>
              <a:buFont typeface="Noto Sans Symbols"/>
              <a:buChar char="✔"/>
            </a:pPr>
            <a:r>
              <a:rPr lang="es-ES" sz="2400" dirty="0">
                <a:solidFill>
                  <a:srgbClr val="FF66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Sala de hemodinamia</a:t>
            </a:r>
          </a:p>
          <a:p>
            <a:pPr indent="-152400">
              <a:lnSpc>
                <a:spcPct val="150000"/>
              </a:lnSpc>
              <a:buClr>
                <a:srgbClr val="FF6600"/>
              </a:buClr>
              <a:buSzPts val="2400"/>
              <a:buFont typeface="Noto Sans Symbols"/>
              <a:buChar char="✔"/>
            </a:pPr>
            <a:endParaRPr sz="2400" dirty="0">
              <a:solidFill>
                <a:srgbClr val="FF66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74" name="Google Shape;174;p22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1652" y="2914643"/>
            <a:ext cx="1028700" cy="10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 descr="Resultado de imagen de plu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7540487" y="1512957"/>
            <a:ext cx="267252" cy="90556"/>
          </a:xfrm>
          <a:custGeom>
            <a:avLst/>
            <a:gdLst/>
            <a:ahLst/>
            <a:cxnLst/>
            <a:rect l="l" t="t" r="r" b="b"/>
            <a:pathLst>
              <a:path w="267252" h="90556" extrusionOk="0">
                <a:moveTo>
                  <a:pt x="0" y="77304"/>
                </a:moveTo>
                <a:cubicBezTo>
                  <a:pt x="61843" y="43069"/>
                  <a:pt x="123687" y="8834"/>
                  <a:pt x="145774" y="11043"/>
                </a:cubicBezTo>
                <a:cubicBezTo>
                  <a:pt x="167861" y="13252"/>
                  <a:pt x="117061" y="90556"/>
                  <a:pt x="132522" y="90556"/>
                </a:cubicBezTo>
                <a:cubicBezTo>
                  <a:pt x="147983" y="90556"/>
                  <a:pt x="216452" y="22086"/>
                  <a:pt x="238539" y="11043"/>
                </a:cubicBezTo>
                <a:cubicBezTo>
                  <a:pt x="260626" y="0"/>
                  <a:pt x="262834" y="22086"/>
                  <a:pt x="265043" y="24295"/>
                </a:cubicBezTo>
                <a:cubicBezTo>
                  <a:pt x="267252" y="26504"/>
                  <a:pt x="259521" y="25399"/>
                  <a:pt x="251791" y="24295"/>
                </a:cubicBezTo>
              </a:path>
            </a:pathLst>
          </a:custGeom>
          <a:noFill/>
          <a:ln w="25400" cap="flat" cmpd="sng">
            <a:solidFill>
              <a:srgbClr val="4C4C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0018" y="26758"/>
            <a:ext cx="3291847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9538" y="-26339"/>
            <a:ext cx="3038462" cy="68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3143672" y="764704"/>
            <a:ext cx="58431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6000"/>
            </a:pPr>
            <a:r>
              <a:rPr lang="es-ES" sz="6000" b="1">
                <a:solidFill>
                  <a:srgbClr val="AACF20"/>
                </a:solidFill>
              </a:rPr>
              <a:t>1.</a:t>
            </a:r>
            <a:endParaRPr/>
          </a:p>
          <a:p>
            <a:r>
              <a:rPr lang="es-ES" b="1"/>
              <a:t>Rotaciones 2º ano</a:t>
            </a: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2449159" y="2333813"/>
            <a:ext cx="5256600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39700">
              <a:lnSpc>
                <a:spcPct val="150000"/>
              </a:lnSpc>
              <a:buClr>
                <a:srgbClr val="002060"/>
              </a:buClr>
              <a:buSzPts val="2200"/>
              <a:buFont typeface="Arial"/>
              <a:buChar char="•"/>
            </a:pPr>
            <a:r>
              <a:rPr lang="es-ES" sz="22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Atención Primaria: 2 meses</a:t>
            </a:r>
            <a:endParaRPr dirty="0"/>
          </a:p>
          <a:p>
            <a:pPr indent="-139700">
              <a:lnSpc>
                <a:spcPct val="150000"/>
              </a:lnSpc>
              <a:buClr>
                <a:srgbClr val="002060"/>
              </a:buClr>
              <a:buSzPts val="2200"/>
              <a:buFont typeface="Arial"/>
              <a:buChar char="•"/>
            </a:pPr>
            <a:r>
              <a:rPr lang="es-ES" sz="22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s-ES" sz="2200" dirty="0" err="1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Onco</a:t>
            </a:r>
            <a:r>
              <a:rPr lang="es-ES" sz="22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-Hematología: 1,5 meses</a:t>
            </a:r>
            <a:endParaRPr dirty="0"/>
          </a:p>
          <a:p>
            <a:pPr indent="-139700">
              <a:lnSpc>
                <a:spcPct val="150000"/>
              </a:lnSpc>
              <a:buClr>
                <a:srgbClr val="002060"/>
              </a:buClr>
              <a:buSzPts val="2200"/>
              <a:buFont typeface="Arial"/>
              <a:buChar char="•"/>
            </a:pPr>
            <a:r>
              <a:rPr lang="es-ES" sz="22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Urgencias: 1 mes</a:t>
            </a:r>
          </a:p>
          <a:p>
            <a:pPr indent="-139700">
              <a:lnSpc>
                <a:spcPct val="150000"/>
              </a:lnSpc>
              <a:buClr>
                <a:srgbClr val="002060"/>
              </a:buClr>
              <a:buSzPts val="2200"/>
              <a:buFont typeface="Arial"/>
              <a:buChar char="•"/>
            </a:pPr>
            <a:r>
              <a:rPr lang="es-ES" sz="2200" dirty="0">
                <a:solidFill>
                  <a:srgbClr val="002060"/>
                </a:solidFill>
                <a:latin typeface="Shadows Into Light"/>
                <a:sym typeface="Shadows Into Light"/>
              </a:rPr>
              <a:t> Psiquiatría infanto-juvenil: 15 días</a:t>
            </a:r>
            <a:endParaRPr dirty="0"/>
          </a:p>
          <a:p>
            <a:pPr indent="-139700">
              <a:lnSpc>
                <a:spcPct val="150000"/>
              </a:lnSpc>
              <a:buClr>
                <a:srgbClr val="002060"/>
              </a:buClr>
              <a:buSzPts val="2200"/>
              <a:buFont typeface="Arial"/>
              <a:buChar char="•"/>
            </a:pPr>
            <a:r>
              <a:rPr lang="es-ES" sz="22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Unidad Neonatal: 1 meses</a:t>
            </a:r>
            <a:endParaRPr dirty="0"/>
          </a:p>
          <a:p>
            <a:pPr indent="-139700">
              <a:lnSpc>
                <a:spcPct val="150000"/>
              </a:lnSpc>
              <a:buClr>
                <a:srgbClr val="002060"/>
              </a:buClr>
              <a:buSzPts val="2200"/>
              <a:buFont typeface="Arial"/>
              <a:buChar char="•"/>
            </a:pPr>
            <a:r>
              <a:rPr lang="es-ES" sz="22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C. Intensivos Neonatales (UCIN): 3 meses </a:t>
            </a:r>
            <a:endParaRPr dirty="0"/>
          </a:p>
          <a:p>
            <a:pPr indent="-139700">
              <a:lnSpc>
                <a:spcPct val="150000"/>
              </a:lnSpc>
              <a:buClr>
                <a:srgbClr val="002060"/>
              </a:buClr>
              <a:buSzPts val="2200"/>
              <a:buFont typeface="Arial"/>
              <a:buChar char="•"/>
            </a:pPr>
            <a:r>
              <a:rPr lang="es-ES" sz="22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C. Intensivos Pediátricos (UCIP): 3 meses</a:t>
            </a:r>
            <a:endParaRPr dirty="0"/>
          </a:p>
        </p:txBody>
      </p:sp>
      <p:sp>
        <p:nvSpPr>
          <p:cNvPr id="185" name="Google Shape;185;p23"/>
          <p:cNvSpPr txBox="1"/>
          <p:nvPr/>
        </p:nvSpPr>
        <p:spPr>
          <a:xfrm>
            <a:off x="6843250" y="2552316"/>
            <a:ext cx="40488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52400">
              <a:buClr>
                <a:srgbClr val="FF6600"/>
              </a:buClr>
              <a:buSzPts val="2400"/>
              <a:buFont typeface="Noto Sans Symbols"/>
              <a:buChar char="✔"/>
            </a:pPr>
            <a:r>
              <a:rPr lang="es-ES" sz="2400" dirty="0">
                <a:solidFill>
                  <a:srgbClr val="FF66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Banco de Leche</a:t>
            </a:r>
            <a:endParaRPr sz="2400" dirty="0"/>
          </a:p>
          <a:p>
            <a:pPr indent="-152400">
              <a:lnSpc>
                <a:spcPct val="150000"/>
              </a:lnSpc>
              <a:buClr>
                <a:srgbClr val="FF6600"/>
              </a:buClr>
              <a:buSzPts val="2400"/>
              <a:buFont typeface="Noto Sans Symbols"/>
              <a:buChar char="✔"/>
            </a:pPr>
            <a:r>
              <a:rPr lang="es-ES" sz="2400" dirty="0">
                <a:solidFill>
                  <a:srgbClr val="FF66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Hospitalización a domicilio</a:t>
            </a:r>
            <a:endParaRPr sz="2400" dirty="0"/>
          </a:p>
          <a:p>
            <a:pPr indent="-152400">
              <a:lnSpc>
                <a:spcPct val="150000"/>
              </a:lnSpc>
              <a:buClr>
                <a:srgbClr val="FF6600"/>
              </a:buClr>
              <a:buSzPts val="2400"/>
              <a:buFont typeface="Noto Sans Symbols"/>
              <a:buChar char="✔"/>
            </a:pPr>
            <a:r>
              <a:rPr lang="es-ES" sz="2400" dirty="0">
                <a:solidFill>
                  <a:srgbClr val="FF66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Consultas</a:t>
            </a:r>
            <a:endParaRPr sz="2400" dirty="0"/>
          </a:p>
          <a:p>
            <a:pPr marL="457200">
              <a:lnSpc>
                <a:spcPct val="150000"/>
              </a:lnSpc>
            </a:pPr>
            <a:endParaRPr sz="2000" dirty="0">
              <a:solidFill>
                <a:srgbClr val="FF66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86" name="Google Shape;186;p23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4520" y="2933329"/>
            <a:ext cx="1028700" cy="10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 descr="Resultado de imagen de plu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88" name="Google Shape;188;p23" descr="Resultado de imagen de plu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89" name="Google Shape;189;p23" descr="Resultado de imagen de plu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90" name="Google Shape;190;p23" descr="Resultado de imagen de plu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91" name="Google Shape;191;p23" descr="Resultado de imagen de plu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7540487" y="1512957"/>
            <a:ext cx="267252" cy="90556"/>
          </a:xfrm>
          <a:custGeom>
            <a:avLst/>
            <a:gdLst/>
            <a:ahLst/>
            <a:cxnLst/>
            <a:rect l="l" t="t" r="r" b="b"/>
            <a:pathLst>
              <a:path w="267252" h="90556" extrusionOk="0">
                <a:moveTo>
                  <a:pt x="0" y="77304"/>
                </a:moveTo>
                <a:cubicBezTo>
                  <a:pt x="61843" y="43069"/>
                  <a:pt x="123687" y="8834"/>
                  <a:pt x="145774" y="11043"/>
                </a:cubicBezTo>
                <a:cubicBezTo>
                  <a:pt x="167861" y="13252"/>
                  <a:pt x="117061" y="90556"/>
                  <a:pt x="132522" y="90556"/>
                </a:cubicBezTo>
                <a:cubicBezTo>
                  <a:pt x="147983" y="90556"/>
                  <a:pt x="216452" y="22086"/>
                  <a:pt x="238539" y="11043"/>
                </a:cubicBezTo>
                <a:cubicBezTo>
                  <a:pt x="260626" y="0"/>
                  <a:pt x="262834" y="22086"/>
                  <a:pt x="265043" y="24295"/>
                </a:cubicBezTo>
                <a:cubicBezTo>
                  <a:pt x="267252" y="26504"/>
                  <a:pt x="259521" y="25399"/>
                  <a:pt x="251791" y="24295"/>
                </a:cubicBezTo>
              </a:path>
            </a:pathLst>
          </a:custGeom>
          <a:noFill/>
          <a:ln w="25400" cap="flat" cmpd="sng">
            <a:solidFill>
              <a:srgbClr val="4C4C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0018" y="26758"/>
            <a:ext cx="3291847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9538" y="-26339"/>
            <a:ext cx="3038462" cy="68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ctrTitle"/>
          </p:nvPr>
        </p:nvSpPr>
        <p:spPr>
          <a:xfrm>
            <a:off x="3143672" y="980728"/>
            <a:ext cx="58431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6000"/>
            </a:pPr>
            <a:r>
              <a:rPr lang="es-ES" sz="6000" b="1">
                <a:solidFill>
                  <a:srgbClr val="AACF20"/>
                </a:solidFill>
              </a:rPr>
              <a:t>2.</a:t>
            </a:r>
            <a:endParaRPr/>
          </a:p>
          <a:p>
            <a:r>
              <a:rPr lang="es-ES" b="1"/>
              <a:t>Horario laboral</a:t>
            </a:r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3017436" y="2526799"/>
            <a:ext cx="6480720" cy="28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254000">
              <a:lnSpc>
                <a:spcPct val="150000"/>
              </a:lnSpc>
              <a:buClr>
                <a:srgbClr val="362C7C"/>
              </a:buClr>
              <a:buSzPts val="4000"/>
              <a:buFont typeface="Arial"/>
              <a:buChar char="•"/>
            </a:pPr>
            <a:r>
              <a:rPr lang="es-ES" sz="4000">
                <a:solidFill>
                  <a:srgbClr val="362C7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Lunes a Viernes 8:00-15:00h</a:t>
            </a:r>
            <a:endParaRPr/>
          </a:p>
          <a:p>
            <a:pPr indent="-254000">
              <a:lnSpc>
                <a:spcPct val="150000"/>
              </a:lnSpc>
              <a:buClr>
                <a:srgbClr val="362C7C"/>
              </a:buClr>
              <a:buSzPts val="4000"/>
              <a:buFont typeface="Arial"/>
              <a:buChar char="•"/>
            </a:pPr>
            <a:r>
              <a:rPr lang="es-ES" sz="4000">
                <a:solidFill>
                  <a:srgbClr val="362C7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+ 2.5h semanales extra</a:t>
            </a:r>
            <a:endParaRPr/>
          </a:p>
          <a:p>
            <a:pPr algn="ctr">
              <a:lnSpc>
                <a:spcPct val="150000"/>
              </a:lnSpc>
              <a:buClr>
                <a:srgbClr val="362C7C"/>
              </a:buClr>
              <a:buSzPts val="4000"/>
            </a:pPr>
            <a:r>
              <a:rPr lang="es-ES" sz="4000">
                <a:solidFill>
                  <a:srgbClr val="362C7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(cursos, biblioteca, jornadas)</a:t>
            </a:r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018" y="26758"/>
            <a:ext cx="3291847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9538" y="-26339"/>
            <a:ext cx="3038462" cy="68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ctrTitle"/>
          </p:nvPr>
        </p:nvSpPr>
        <p:spPr>
          <a:xfrm>
            <a:off x="3143672" y="980728"/>
            <a:ext cx="58431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6000"/>
            </a:pPr>
            <a:r>
              <a:rPr lang="es-ES" sz="6000" b="1">
                <a:solidFill>
                  <a:srgbClr val="AACF20"/>
                </a:solidFill>
              </a:rPr>
              <a:t>3.</a:t>
            </a:r>
            <a:endParaRPr/>
          </a:p>
          <a:p>
            <a:r>
              <a:rPr lang="es-ES" b="1"/>
              <a:t>Guardias</a:t>
            </a:r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2855640" y="3429001"/>
            <a:ext cx="288032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ts val="3600"/>
            </a:pPr>
            <a:r>
              <a:rPr lang="es-ES" sz="3600">
                <a:solidFill>
                  <a:srgbClr val="C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Viernes noche</a:t>
            </a:r>
            <a:endParaRPr/>
          </a:p>
          <a:p>
            <a:pPr>
              <a:lnSpc>
                <a:spcPct val="150000"/>
              </a:lnSpc>
              <a:buClr>
                <a:srgbClr val="C00000"/>
              </a:buClr>
              <a:buSzPts val="3600"/>
            </a:pPr>
            <a:r>
              <a:rPr lang="es-ES" sz="3600">
                <a:solidFill>
                  <a:srgbClr val="C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Sábado mañana</a:t>
            </a:r>
            <a:endParaRPr/>
          </a:p>
          <a:p>
            <a:pPr>
              <a:lnSpc>
                <a:spcPct val="150000"/>
              </a:lnSpc>
              <a:buClr>
                <a:srgbClr val="C00000"/>
              </a:buClr>
              <a:buSzPts val="3600"/>
            </a:pPr>
            <a:r>
              <a:rPr lang="es-ES" sz="3600">
                <a:solidFill>
                  <a:srgbClr val="C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Sábado noche</a:t>
            </a:r>
            <a:endParaRPr/>
          </a:p>
        </p:txBody>
      </p:sp>
      <p:sp>
        <p:nvSpPr>
          <p:cNvPr id="209" name="Google Shape;209;p25"/>
          <p:cNvSpPr txBox="1"/>
          <p:nvPr/>
        </p:nvSpPr>
        <p:spPr>
          <a:xfrm>
            <a:off x="6252403" y="2721115"/>
            <a:ext cx="40323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800"/>
            </a:pPr>
            <a:r>
              <a:rPr lang="es-ES" sz="2800">
                <a:latin typeface="Shadows Into Light"/>
                <a:ea typeface="Shadows Into Light"/>
                <a:cs typeface="Shadows Into Light"/>
                <a:sym typeface="Shadows Into Light"/>
              </a:rPr>
              <a:t>...Consensuadas…</a:t>
            </a:r>
            <a:endParaRPr sz="2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>
              <a:buSzPts val="2800"/>
            </a:pPr>
            <a:endParaRPr sz="2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>
              <a:buSzPts val="2800"/>
            </a:pPr>
            <a:r>
              <a:rPr lang="es-ES" sz="2800">
                <a:latin typeface="Shadows Into Light"/>
                <a:ea typeface="Shadows Into Light"/>
                <a:cs typeface="Shadows Into Light"/>
                <a:sym typeface="Shadows Into Light"/>
              </a:rPr>
              <a:t>…Unidades ya completadas…</a:t>
            </a:r>
            <a:endParaRPr sz="2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>
              <a:buSzPts val="2800"/>
            </a:pPr>
            <a:endParaRPr sz="2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5795306" y="4341783"/>
            <a:ext cx="4572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s-ES" sz="2800">
                <a:latin typeface="Shadows Into Light"/>
                <a:ea typeface="Shadows Into Light"/>
                <a:cs typeface="Shadows Into Light"/>
                <a:sym typeface="Shadows Into Light"/>
              </a:rPr>
              <a:t>…Refuerzo donde hay mayor carga laboral…</a:t>
            </a: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1919536" y="2721114"/>
            <a:ext cx="47525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C000"/>
              </a:buClr>
              <a:buSzPts val="4000"/>
            </a:pPr>
            <a:r>
              <a:rPr lang="es-ES" sz="4000" b="1" baseline="-25000">
                <a:solidFill>
                  <a:srgbClr val="FFC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~ </a:t>
            </a:r>
            <a:r>
              <a:rPr lang="es-ES" sz="4000" b="1">
                <a:solidFill>
                  <a:srgbClr val="FFC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22 anuales </a:t>
            </a:r>
            <a:r>
              <a:rPr lang="es-ES" sz="4000" b="1" baseline="-25000">
                <a:solidFill>
                  <a:srgbClr val="FFC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~</a:t>
            </a:r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018" y="26758"/>
            <a:ext cx="3291847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9538" y="-26339"/>
            <a:ext cx="3038462" cy="68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>
            <a:spLocks noGrp="1"/>
          </p:cNvSpPr>
          <p:nvPr>
            <p:ph type="ctrTitle"/>
          </p:nvPr>
        </p:nvSpPr>
        <p:spPr>
          <a:xfrm>
            <a:off x="3215680" y="908720"/>
            <a:ext cx="58431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6000"/>
            </a:pPr>
            <a:r>
              <a:rPr lang="es-ES" sz="6000" b="1">
                <a:solidFill>
                  <a:srgbClr val="AACF20"/>
                </a:solidFill>
              </a:rPr>
              <a:t>4.</a:t>
            </a:r>
            <a:endParaRPr/>
          </a:p>
          <a:p>
            <a:r>
              <a:rPr lang="es-ES" b="1"/>
              <a:t>Vacaciones, LD, DF</a:t>
            </a:r>
            <a:endParaRPr/>
          </a:p>
        </p:txBody>
      </p:sp>
      <p:sp>
        <p:nvSpPr>
          <p:cNvPr id="219" name="Google Shape;219;p26"/>
          <p:cNvSpPr txBox="1"/>
          <p:nvPr/>
        </p:nvSpPr>
        <p:spPr>
          <a:xfrm>
            <a:off x="3006651" y="2467169"/>
            <a:ext cx="7254949" cy="270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ts val="3200"/>
            </a:pPr>
            <a:r>
              <a:rPr lang="es-ES" sz="3200" b="1" dirty="0">
                <a:solidFill>
                  <a:srgbClr val="FFC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       ANUALMENTE: </a:t>
            </a:r>
            <a:endParaRPr dirty="0"/>
          </a:p>
          <a:p>
            <a:pPr>
              <a:lnSpc>
                <a:spcPct val="150000"/>
              </a:lnSpc>
              <a:buClr>
                <a:srgbClr val="002060"/>
              </a:buClr>
              <a:buSzPts val="2000"/>
            </a:pPr>
            <a:r>
              <a:rPr lang="es-ES" sz="20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	</a:t>
            </a:r>
            <a:r>
              <a:rPr lang="es-ES" sz="24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Vacaciones: 22 V</a:t>
            </a:r>
            <a:endParaRPr dirty="0"/>
          </a:p>
          <a:p>
            <a:pPr>
              <a:lnSpc>
                <a:spcPct val="150000"/>
              </a:lnSpc>
              <a:buClr>
                <a:srgbClr val="002060"/>
              </a:buClr>
              <a:buSzPts val="2400"/>
            </a:pPr>
            <a:r>
              <a:rPr lang="es-ES" sz="24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	Libres disposición: 6 LD</a:t>
            </a:r>
            <a:endParaRPr dirty="0"/>
          </a:p>
          <a:p>
            <a:pPr>
              <a:lnSpc>
                <a:spcPct val="150000"/>
              </a:lnSpc>
              <a:buClr>
                <a:srgbClr val="002060"/>
              </a:buClr>
              <a:buSzPts val="2400"/>
            </a:pPr>
            <a:r>
              <a:rPr lang="es-ES" sz="2400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	Permisos formación. 6 PF </a:t>
            </a:r>
            <a:endParaRPr dirty="0"/>
          </a:p>
          <a:p>
            <a:pPr>
              <a:buSzPts val="1400"/>
            </a:pPr>
            <a:endParaRPr dirty="0"/>
          </a:p>
        </p:txBody>
      </p:sp>
      <p:sp>
        <p:nvSpPr>
          <p:cNvPr id="220" name="Google Shape;220;p26"/>
          <p:cNvSpPr txBox="1"/>
          <p:nvPr/>
        </p:nvSpPr>
        <p:spPr>
          <a:xfrm>
            <a:off x="6326435" y="2558299"/>
            <a:ext cx="41764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ts val="3200"/>
            </a:pPr>
            <a:r>
              <a:rPr lang="es-ES" sz="3200" b="1" dirty="0">
                <a:solidFill>
                  <a:srgbClr val="FFC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	</a:t>
            </a:r>
            <a:endParaRPr dirty="0"/>
          </a:p>
        </p:txBody>
      </p:sp>
      <p:sp>
        <p:nvSpPr>
          <p:cNvPr id="221" name="Google Shape;221;p26"/>
          <p:cNvSpPr txBox="1"/>
          <p:nvPr/>
        </p:nvSpPr>
        <p:spPr>
          <a:xfrm rot="370565">
            <a:off x="1710543" y="5477260"/>
            <a:ext cx="8789718" cy="523220"/>
          </a:xfrm>
          <a:prstGeom prst="rect">
            <a:avLst/>
          </a:prstGeom>
          <a:solidFill>
            <a:srgbClr val="E6E4F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C00000"/>
              </a:buClr>
              <a:buSzPts val="2800"/>
            </a:pPr>
            <a:r>
              <a:rPr lang="es-ES" sz="2800" dirty="0">
                <a:solidFill>
                  <a:srgbClr val="C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…cualquier periodo vacacional, pero 2 </a:t>
            </a:r>
            <a:r>
              <a:rPr lang="es-ES" sz="2800" dirty="0" err="1">
                <a:solidFill>
                  <a:srgbClr val="C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eir</a:t>
            </a:r>
            <a:r>
              <a:rPr lang="es-ES" sz="2800" dirty="0">
                <a:solidFill>
                  <a:srgbClr val="C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presentes por año…</a:t>
            </a:r>
            <a:endParaRPr dirty="0"/>
          </a:p>
        </p:txBody>
      </p:sp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018" y="26758"/>
            <a:ext cx="3291847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9538" y="-26339"/>
            <a:ext cx="3038462" cy="68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B3D9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ctrTitle" idx="4294967295"/>
          </p:nvPr>
        </p:nvSpPr>
        <p:spPr>
          <a:xfrm>
            <a:off x="2603613" y="2924945"/>
            <a:ext cx="6914699" cy="119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7200"/>
            </a:pPr>
            <a:r>
              <a:rPr lang="es-ES" sz="7200">
                <a:solidFill>
                  <a:srgbClr val="FFD966"/>
                </a:solidFill>
              </a:rPr>
              <a:t>	En definitiva…</a:t>
            </a: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018" y="26758"/>
            <a:ext cx="3291847" cy="69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/>
          <p:nvPr/>
        </p:nvSpPr>
        <p:spPr>
          <a:xfrm>
            <a:off x="2711624" y="836712"/>
            <a:ext cx="6984776" cy="532859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514" y="188641"/>
            <a:ext cx="1800199" cy="50819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/>
          <p:nvPr/>
        </p:nvSpPr>
        <p:spPr>
          <a:xfrm>
            <a:off x="3165691" y="4373592"/>
            <a:ext cx="6192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5142BB"/>
              </a:buClr>
              <a:buSzPts val="4400"/>
            </a:pPr>
            <a:r>
              <a:rPr lang="es-ES" sz="4400" b="1">
                <a:solidFill>
                  <a:srgbClr val="5142B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…Hay que trabajar…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C1D42D-D2E2-9A48-6B84-5F46AD600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69" b="11759"/>
          <a:stretch/>
        </p:blipFill>
        <p:spPr>
          <a:xfrm>
            <a:off x="3333750" y="1270182"/>
            <a:ext cx="3194050" cy="31034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938DB22-1C78-C2EB-866D-B64F8F15C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549" y="1214361"/>
            <a:ext cx="2986742" cy="31034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/>
          <p:nvPr/>
        </p:nvSpPr>
        <p:spPr>
          <a:xfrm>
            <a:off x="2855595" y="980441"/>
            <a:ext cx="6696710" cy="42487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2711624" y="836712"/>
            <a:ext cx="6984776" cy="532859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514" y="188641"/>
            <a:ext cx="1800199" cy="50819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/>
          <p:nvPr/>
        </p:nvSpPr>
        <p:spPr>
          <a:xfrm>
            <a:off x="3202522" y="1329403"/>
            <a:ext cx="3908425" cy="95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5142BB"/>
              </a:buClr>
              <a:buSzPts val="2800"/>
            </a:pPr>
            <a:r>
              <a:rPr lang="es-ES" sz="2800" b="1">
                <a:solidFill>
                  <a:srgbClr val="5142B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…Vais a aprender</a:t>
            </a:r>
            <a:endParaRPr/>
          </a:p>
          <a:p>
            <a:pPr algn="ctr">
              <a:buClr>
                <a:srgbClr val="5142BB"/>
              </a:buClr>
              <a:buSzPts val="2800"/>
            </a:pPr>
            <a:r>
              <a:rPr lang="es-ES" sz="2800" b="1">
                <a:solidFill>
                  <a:srgbClr val="5142B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un montón…</a:t>
            </a:r>
            <a:endParaRPr/>
          </a:p>
        </p:txBody>
      </p:sp>
      <p:pic>
        <p:nvPicPr>
          <p:cNvPr id="247" name="Google Shape;247;p29" descr="Inhaling Seagull 22052019211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5360" y="1187451"/>
            <a:ext cx="1706880" cy="383476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29" descr="IMG-20190216-WA00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8085" y="2460626"/>
            <a:ext cx="2905760" cy="257365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/>
          <p:nvPr/>
        </p:nvSpPr>
        <p:spPr>
          <a:xfrm>
            <a:off x="2910206" y="836931"/>
            <a:ext cx="6556375" cy="53282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254" name="Google Shape;25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514" y="188641"/>
            <a:ext cx="1800199" cy="50819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/>
          <p:nvPr/>
        </p:nvSpPr>
        <p:spPr>
          <a:xfrm>
            <a:off x="2343423" y="6198200"/>
            <a:ext cx="750570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5142BB"/>
              </a:buClr>
              <a:buSzPts val="2800"/>
            </a:pPr>
            <a:r>
              <a:rPr lang="es-ES" sz="2800" b="1">
                <a:solidFill>
                  <a:srgbClr val="5142B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…pero también hay que divertirse!!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C390DF-8E66-23C9-3118-01CE8655D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50" y="1247775"/>
            <a:ext cx="4838700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/>
          <p:nvPr/>
        </p:nvSpPr>
        <p:spPr>
          <a:xfrm>
            <a:off x="2711624" y="836712"/>
            <a:ext cx="6984776" cy="532859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514" y="188641"/>
            <a:ext cx="1800199" cy="50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 rotWithShape="1">
          <a:blip r:embed="rId4">
            <a:alphaModFix/>
          </a:blip>
          <a:srcRect l="37561" t="6616" r="30296" b="11219"/>
          <a:stretch/>
        </p:blipFill>
        <p:spPr>
          <a:xfrm>
            <a:off x="2829560" y="4427221"/>
            <a:ext cx="534670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790557-BD0E-0586-C6B4-698384B79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412" y="1193800"/>
            <a:ext cx="50292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603612" y="1090412"/>
            <a:ext cx="58431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buSzPts val="7200"/>
            </a:pPr>
            <a:r>
              <a:rPr lang="es-ES" sz="7200">
                <a:solidFill>
                  <a:srgbClr val="28555D"/>
                </a:solidFill>
              </a:rPr>
              <a:t>Enhorabuenaa!!</a:t>
            </a:r>
            <a:endParaRPr/>
          </a:p>
        </p:txBody>
      </p:sp>
      <p:sp>
        <p:nvSpPr>
          <p:cNvPr id="57" name="Google Shape;57;p13" descr="Resultado de imagen de eir pediatria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8" name="Google Shape;58;p13" descr="Resultado de imagen de eir pediatria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l="4168" r="27478"/>
          <a:stretch/>
        </p:blipFill>
        <p:spPr>
          <a:xfrm>
            <a:off x="2279576" y="2636913"/>
            <a:ext cx="3744416" cy="365206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4727850" y="2996949"/>
            <a:ext cx="5085300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5400"/>
            </a:pPr>
            <a:r>
              <a:rPr lang="es-ES" sz="5400">
                <a:solidFill>
                  <a:srgbClr val="28555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¡Ya sois residentes de enfermería!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9576" y="172713"/>
            <a:ext cx="3291847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9538" y="23827"/>
            <a:ext cx="3038462" cy="68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84" y="-50"/>
            <a:ext cx="10266578" cy="68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 txBox="1">
            <a:spLocks noGrp="1"/>
          </p:cNvSpPr>
          <p:nvPr>
            <p:ph type="subTitle" idx="4294967295"/>
          </p:nvPr>
        </p:nvSpPr>
        <p:spPr>
          <a:xfrm>
            <a:off x="2440075" y="4123749"/>
            <a:ext cx="6464700" cy="880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5400"/>
              <a:buNone/>
            </a:pPr>
            <a:r>
              <a:rPr lang="es-ES" sz="5400" b="1" dirty="0">
                <a:solidFill>
                  <a:srgbClr val="D07375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¡GRACIAS!</a:t>
            </a:r>
            <a:endParaRPr dirty="0"/>
          </a:p>
        </p:txBody>
      </p:sp>
      <p:sp>
        <p:nvSpPr>
          <p:cNvPr id="297" name="Google Shape;297;p34"/>
          <p:cNvSpPr/>
          <p:nvPr/>
        </p:nvSpPr>
        <p:spPr>
          <a:xfrm>
            <a:off x="2013851" y="3736350"/>
            <a:ext cx="7251719" cy="1997920"/>
          </a:xfrm>
          <a:custGeom>
            <a:avLst/>
            <a:gdLst/>
            <a:ahLst/>
            <a:cxnLst/>
            <a:rect l="l" t="t" r="r" b="b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98" name="Google Shape;29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311" y="116633"/>
            <a:ext cx="3291847" cy="69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2928601" y="2882401"/>
            <a:ext cx="63347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/>
              <a:t>Quotations are commonly printed as a means of inspiration and to invoke philosophical thoughts from the reader.</a:t>
            </a:r>
            <a:endParaRPr/>
          </a:p>
        </p:txBody>
      </p:sp>
      <p:pic>
        <p:nvPicPr>
          <p:cNvPr id="68" name="Google Shape;68;p14" descr="Resultado de imagen de interrogacion dibujo gr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896" y="980728"/>
            <a:ext cx="1800200" cy="18037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 descr="Resultado de imagen de interrogacion dibujo gri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70" name="Google Shape;70;p14" descr="Resultado de imagen de interrogacion dibujo gri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6815" y="370327"/>
            <a:ext cx="6696744" cy="619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1786" y="160339"/>
            <a:ext cx="3291847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9538" y="23827"/>
            <a:ext cx="3038462" cy="68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2928601" y="2882401"/>
            <a:ext cx="63347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/>
              <a:t>Quotations are commonly printed as a means of inspiration and to invoke philosophical thoughts from the reader.</a:t>
            </a:r>
            <a:endParaRPr/>
          </a:p>
        </p:txBody>
      </p:sp>
      <p:pic>
        <p:nvPicPr>
          <p:cNvPr id="79" name="Google Shape;79;p15" descr="Resultado de imagen de interrogacion dibujo gr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896" y="980728"/>
            <a:ext cx="1800200" cy="180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 descr="Resultado de imagen de interrogacion dibujo gri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81" name="Google Shape;81;p15" descr="Resultado de imagen de interrogacion dibujo gris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6815" y="370327"/>
            <a:ext cx="6696744" cy="619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7353"/>
          <a:stretch/>
        </p:blipFill>
        <p:spPr>
          <a:xfrm>
            <a:off x="3769505" y="1340768"/>
            <a:ext cx="3970514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1406319" y="5678631"/>
            <a:ext cx="8695055" cy="110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D07375"/>
              </a:buClr>
              <a:buSzPts val="6600"/>
            </a:pPr>
            <a:r>
              <a:rPr lang="es-ES" sz="6600">
                <a:solidFill>
                  <a:srgbClr val="A61C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¿Cuál es el mejor hospital?</a:t>
            </a:r>
            <a:endParaRPr>
              <a:solidFill>
                <a:srgbClr val="A61C00"/>
              </a:solidFill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9576" y="69176"/>
            <a:ext cx="3291847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9538" y="23827"/>
            <a:ext cx="3038462" cy="68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417" y="4620"/>
            <a:ext cx="10307851" cy="68562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 rot="1149297">
            <a:off x="6815063" y="658994"/>
            <a:ext cx="3596469" cy="2404928"/>
          </a:xfrm>
          <a:prstGeom prst="wedgeEllipseCallout">
            <a:avLst>
              <a:gd name="adj1" fmla="val 0"/>
              <a:gd name="adj2" fmla="val 59798"/>
            </a:avLst>
          </a:prstGeom>
          <a:solidFill>
            <a:srgbClr val="FFFFFF">
              <a:alpha val="79215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endParaRPr>
              <a:solidFill>
                <a:srgbClr val="50567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>
              <a:buSzPts val="1100"/>
            </a:pPr>
            <a:endParaRPr sz="1100"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64950">
            <a:off x="7508078" y="1911320"/>
            <a:ext cx="1568500" cy="95308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 rot="1669179">
            <a:off x="6901824" y="1394266"/>
            <a:ext cx="37156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5142BB"/>
              </a:buClr>
              <a:buSzPts val="4000"/>
            </a:pPr>
            <a:r>
              <a:rPr lang="es-ES" sz="4000" b="1">
                <a:solidFill>
                  <a:srgbClr val="5142B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EL NUESTRO </a:t>
            </a:r>
            <a:r>
              <a:rPr lang="es-ES" sz="4800" b="1">
                <a:solidFill>
                  <a:srgbClr val="5142B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!!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8281" y="40433"/>
            <a:ext cx="3038462" cy="68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1786" y="160339"/>
            <a:ext cx="3291847" cy="69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5000"/>
            </a:pPr>
            <a:r>
              <a:rPr lang="es-ES" sz="5000"/>
              <a:t>¿Por que?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2639616" y="2564905"/>
            <a:ext cx="2236500" cy="15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2000"/>
              <a:buNone/>
            </a:pPr>
            <a:r>
              <a:rPr lang="es-ES" sz="2000">
                <a:latin typeface="Shadows Into Light"/>
                <a:ea typeface="Shadows Into Light"/>
                <a:cs typeface="Shadows Into Light"/>
                <a:sym typeface="Shadows Into Light"/>
              </a:rPr>
              <a:t>Hospital de 3er nivel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2"/>
          </p:nvPr>
        </p:nvSpPr>
        <p:spPr>
          <a:xfrm>
            <a:off x="5015880" y="2492897"/>
            <a:ext cx="2236500" cy="15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2000"/>
              <a:buNone/>
            </a:pPr>
            <a:r>
              <a:rPr lang="es-ES" sz="2000">
                <a:latin typeface="Shadows Into Light"/>
                <a:ea typeface="Shadows Into Light"/>
                <a:cs typeface="Shadows Into Light"/>
                <a:sym typeface="Shadows Into Light"/>
              </a:rPr>
              <a:t>Gran variedad de especialidades pediátricas</a:t>
            </a:r>
            <a:endParaRPr/>
          </a:p>
          <a:p>
            <a:pPr marL="0" indent="0">
              <a:buSzPts val="1200"/>
              <a:buNone/>
            </a:pPr>
            <a:endParaRPr sz="1200"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3"/>
          </p:nvPr>
        </p:nvSpPr>
        <p:spPr>
          <a:xfrm>
            <a:off x="7240011" y="2373711"/>
            <a:ext cx="2808312" cy="15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2000"/>
              <a:buNone/>
            </a:pPr>
            <a:r>
              <a:rPr lang="es-ES" sz="2000">
                <a:latin typeface="Shadows Into Light"/>
                <a:ea typeface="Shadows Into Light"/>
                <a:cs typeface="Shadows Into Light"/>
                <a:sym typeface="Shadows Into Light"/>
              </a:rPr>
              <a:t>De referencia nacional: </a:t>
            </a: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indent="0">
              <a:buSzPts val="1800"/>
              <a:buNone/>
            </a:pPr>
            <a:r>
              <a:rPr lang="es-ES" sz="1800">
                <a:latin typeface="Shadows Into Light"/>
                <a:ea typeface="Shadows Into Light"/>
                <a:cs typeface="Shadows Into Light"/>
                <a:sym typeface="Shadows Into Light"/>
              </a:rPr>
              <a:t>  -Cardiopatias congénitas</a:t>
            </a:r>
            <a:endParaRPr/>
          </a:p>
          <a:p>
            <a:pPr marL="0" indent="0">
              <a:buSzPts val="1800"/>
              <a:buNone/>
            </a:pPr>
            <a:r>
              <a:rPr lang="es-ES" sz="1800">
                <a:latin typeface="Shadows Into Light"/>
                <a:ea typeface="Shadows Into Light"/>
                <a:cs typeface="Shadows Into Light"/>
                <a:sym typeface="Shadows Into Light"/>
              </a:rPr>
              <a:t>  -Enf. Raras</a:t>
            </a:r>
            <a:endParaRPr/>
          </a:p>
          <a:p>
            <a:pPr marL="0" indent="0">
              <a:buSzPts val="1800"/>
              <a:buNone/>
            </a:pPr>
            <a:r>
              <a:rPr lang="es-ES" sz="1800">
                <a:latin typeface="Shadows Into Light"/>
                <a:ea typeface="Shadows Into Light"/>
                <a:cs typeface="Shadows Into Light"/>
                <a:sym typeface="Shadows Into Light"/>
              </a:rPr>
              <a:t>  -Vía aérea</a:t>
            </a:r>
            <a:endParaRPr/>
          </a:p>
          <a:p>
            <a:pPr marL="0" indent="0">
              <a:buSzPts val="1800"/>
              <a:buNone/>
            </a:pPr>
            <a:r>
              <a:rPr lang="es-ES" sz="1800">
                <a:latin typeface="Shadows Into Light"/>
                <a:ea typeface="Shadows Into Light"/>
                <a:cs typeface="Shadows Into Light"/>
                <a:sym typeface="Shadows Into Light"/>
              </a:rPr>
              <a:t>  -Hemato-oncología</a:t>
            </a:r>
            <a:endParaRPr/>
          </a:p>
          <a:p>
            <a:pPr marL="0" indent="0">
              <a:buSzPts val="2000"/>
              <a:buNone/>
            </a:pPr>
            <a:r>
              <a:rPr lang="es-ES" sz="2000">
                <a:latin typeface="Shadows Into Light"/>
                <a:ea typeface="Shadows Into Light"/>
                <a:cs typeface="Shadows Into Light"/>
                <a:sym typeface="Shadows Into Light"/>
              </a:rPr>
              <a:t>  </a:t>
            </a:r>
            <a:endParaRPr/>
          </a:p>
          <a:p>
            <a:pPr marL="0" indent="0">
              <a:buSzPts val="2000"/>
              <a:buNone/>
            </a:pPr>
            <a:endParaRPr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indent="0">
              <a:buSzPts val="1200"/>
              <a:buNone/>
            </a:pPr>
            <a:endParaRPr sz="120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2639616" y="4509121"/>
            <a:ext cx="2236500" cy="15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2000"/>
              <a:buNone/>
            </a:pPr>
            <a:r>
              <a:rPr lang="es-ES" sz="2000">
                <a:latin typeface="Shadows Into Light"/>
                <a:ea typeface="Shadows Into Light"/>
                <a:cs typeface="Shadows Into Light"/>
                <a:sym typeface="Shadows Into Light"/>
              </a:rPr>
              <a:t>Hospital IHAN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2"/>
          </p:nvPr>
        </p:nvSpPr>
        <p:spPr>
          <a:xfrm>
            <a:off x="4943872" y="4509121"/>
            <a:ext cx="2236500" cy="15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2000"/>
              <a:buNone/>
            </a:pPr>
            <a:r>
              <a:rPr lang="es-ES" sz="2000">
                <a:latin typeface="Shadows Into Light"/>
                <a:ea typeface="Shadows Into Light"/>
                <a:cs typeface="Shadows Into Light"/>
                <a:sym typeface="Shadows Into Light"/>
              </a:rPr>
              <a:t>Banco Regional de LM</a:t>
            </a: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3"/>
          </p:nvPr>
        </p:nvSpPr>
        <p:spPr>
          <a:xfrm>
            <a:off x="7320136" y="4509121"/>
            <a:ext cx="2236500" cy="15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2000"/>
              <a:buNone/>
            </a:pPr>
            <a:r>
              <a:rPr lang="es-ES" sz="2000">
                <a:latin typeface="Shadows Into Light"/>
                <a:ea typeface="Shadows Into Light"/>
                <a:cs typeface="Shadows Into Light"/>
                <a:sym typeface="Shadows Into Light"/>
              </a:rPr>
              <a:t>i + 12, Instituto de investigación </a:t>
            </a:r>
            <a:endParaRPr/>
          </a:p>
          <a:p>
            <a:pPr marL="0" indent="0">
              <a:buSzPts val="1200"/>
              <a:buNone/>
            </a:pPr>
            <a:endParaRPr sz="1200"/>
          </a:p>
        </p:txBody>
      </p:sp>
      <p:sp>
        <p:nvSpPr>
          <p:cNvPr id="108" name="Google Shape;108;p17"/>
          <p:cNvSpPr/>
          <p:nvPr/>
        </p:nvSpPr>
        <p:spPr>
          <a:xfrm>
            <a:off x="2711624" y="4005065"/>
            <a:ext cx="648072" cy="530619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7320136" y="4005065"/>
            <a:ext cx="432048" cy="448525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320136" y="1988840"/>
            <a:ext cx="432048" cy="501388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4943872" y="1988840"/>
            <a:ext cx="576064" cy="555108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2639616" y="1988841"/>
            <a:ext cx="576064" cy="605305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5015880" y="3933057"/>
            <a:ext cx="504056" cy="570227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14" name="Google Shape;114;p17"/>
          <p:cNvSpPr/>
          <p:nvPr/>
        </p:nvSpPr>
        <p:spPr>
          <a:xfrm rot="4317929">
            <a:off x="5920024" y="-132324"/>
            <a:ext cx="1351949" cy="914400"/>
          </a:xfrm>
          <a:prstGeom prst="arc">
            <a:avLst>
              <a:gd name="adj1" fmla="val 20963423"/>
              <a:gd name="adj2" fmla="val 0"/>
            </a:avLst>
          </a:prstGeom>
          <a:noFill/>
          <a:ln w="222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2442332" y="3038539"/>
            <a:ext cx="2717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EA3A68"/>
              </a:buClr>
              <a:buSzPts val="1800"/>
            </a:pPr>
            <a:r>
              <a:rPr lang="es-ES" sz="1800" b="1">
                <a:solidFill>
                  <a:srgbClr val="EA3A6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Hospital de referencia del sur de la Comunidad de Madrid</a:t>
            </a:r>
            <a:endParaRPr sz="18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5447930" y="2239534"/>
            <a:ext cx="576063" cy="469165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9159" y="50517"/>
            <a:ext cx="3291847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6141" y="3845"/>
            <a:ext cx="3038462" cy="68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2495601" y="692697"/>
            <a:ext cx="7088099" cy="9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4000"/>
            </a:pPr>
            <a:r>
              <a:rPr lang="es-ES" sz="4000"/>
              <a:t>¿Que formación tenemos?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2594326" y="1918651"/>
            <a:ext cx="7246091" cy="410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lnSpc>
                <a:spcPct val="150000"/>
              </a:lnSpc>
            </a:pPr>
            <a:r>
              <a:rPr lang="es-ES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RCP básica y avanzada pediátrica y neonatal</a:t>
            </a:r>
            <a:endParaRPr dirty="0"/>
          </a:p>
          <a:p>
            <a:pPr indent="-228600">
              <a:lnSpc>
                <a:spcPct val="150000"/>
              </a:lnSpc>
            </a:pPr>
            <a:r>
              <a:rPr lang="es-ES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Curso básico de Lactancia Materna</a:t>
            </a:r>
            <a:endParaRPr dirty="0"/>
          </a:p>
          <a:p>
            <a:pPr indent="-228600">
              <a:lnSpc>
                <a:spcPct val="150000"/>
              </a:lnSpc>
            </a:pPr>
            <a:r>
              <a:rPr lang="es-ES" dirty="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Curso básico Investigación</a:t>
            </a:r>
            <a:endParaRPr dirty="0"/>
          </a:p>
          <a:p>
            <a:pPr marL="457200" lvl="1">
              <a:lnSpc>
                <a:spcPct val="150000"/>
              </a:lnSpc>
              <a:buSzPts val="3200"/>
            </a:pPr>
            <a:endParaRPr sz="3200" dirty="0">
              <a:solidFill>
                <a:srgbClr val="00206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1"/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125" name="Google Shape;125;p18"/>
          <p:cNvSpPr txBox="1"/>
          <p:nvPr/>
        </p:nvSpPr>
        <p:spPr>
          <a:xfrm>
            <a:off x="3246429" y="3933057"/>
            <a:ext cx="55446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77800">
              <a:lnSpc>
                <a:spcPct val="150000"/>
              </a:lnSpc>
              <a:buClr>
                <a:srgbClr val="FFC000"/>
              </a:buClr>
              <a:buSzPts val="2800"/>
              <a:buFont typeface="Noto Sans Symbols"/>
              <a:buChar char="✔"/>
            </a:pPr>
            <a:r>
              <a:rPr lang="es-ES" sz="2800" dirty="0">
                <a:solidFill>
                  <a:srgbClr val="FFC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Cursos en otras unidades docentes</a:t>
            </a:r>
            <a:endParaRPr dirty="0"/>
          </a:p>
          <a:p>
            <a:pPr indent="-177800">
              <a:lnSpc>
                <a:spcPct val="150000"/>
              </a:lnSpc>
              <a:buClr>
                <a:srgbClr val="FFC000"/>
              </a:buClr>
              <a:buSzPts val="2800"/>
              <a:buFont typeface="Noto Sans Symbols"/>
              <a:buChar char="✔"/>
            </a:pPr>
            <a:r>
              <a:rPr lang="es-ES" sz="2800" dirty="0">
                <a:solidFill>
                  <a:srgbClr val="FFC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Jornadas y Congresos</a:t>
            </a:r>
            <a:endParaRPr sz="2800" dirty="0">
              <a:solidFill>
                <a:srgbClr val="FFC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177800">
              <a:lnSpc>
                <a:spcPct val="150000"/>
              </a:lnSpc>
              <a:buClr>
                <a:srgbClr val="FFC000"/>
              </a:buClr>
              <a:buSzPts val="2800"/>
              <a:buFont typeface="Shadows Into Light"/>
              <a:buChar char="✔"/>
            </a:pPr>
            <a:r>
              <a:rPr lang="es-ES" sz="2800" dirty="0">
                <a:solidFill>
                  <a:srgbClr val="FFC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Formación interna</a:t>
            </a:r>
            <a:endParaRPr sz="2800" dirty="0">
              <a:solidFill>
                <a:srgbClr val="FFC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26" name="Google Shape;126;p18"/>
          <p:cNvSpPr/>
          <p:nvPr/>
        </p:nvSpPr>
        <p:spPr>
          <a:xfrm rot="4317929">
            <a:off x="3471752" y="-60316"/>
            <a:ext cx="1351949" cy="914400"/>
          </a:xfrm>
          <a:prstGeom prst="arc">
            <a:avLst>
              <a:gd name="adj1" fmla="val 20963423"/>
              <a:gd name="adj2" fmla="val 0"/>
            </a:avLst>
          </a:prstGeom>
          <a:noFill/>
          <a:ln w="222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538" y="-26339"/>
            <a:ext cx="3038462" cy="68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9159" y="50517"/>
            <a:ext cx="3291847" cy="69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5017060" y="2435995"/>
            <a:ext cx="2412000" cy="2412000"/>
          </a:xfrm>
          <a:prstGeom prst="ellipse">
            <a:avLst/>
          </a:prstGeom>
          <a:solidFill>
            <a:srgbClr val="AACF20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FFFFFF"/>
              </a:buClr>
              <a:buSzPts val="2800"/>
            </a:pPr>
            <a:r>
              <a:rPr lang="es-ES" sz="2800" b="1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Hospital 12 de Octubre</a:t>
            </a:r>
            <a:endParaRPr dirty="0"/>
          </a:p>
        </p:txBody>
      </p:sp>
      <p:sp>
        <p:nvSpPr>
          <p:cNvPr id="134" name="Google Shape;134;p19"/>
          <p:cNvSpPr/>
          <p:nvPr/>
        </p:nvSpPr>
        <p:spPr>
          <a:xfrm>
            <a:off x="3215680" y="2780928"/>
            <a:ext cx="1979952" cy="1835936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1ABCF"/>
              </a:buClr>
              <a:buSzPts val="2400"/>
            </a:pPr>
            <a:r>
              <a:rPr lang="es-ES" sz="2400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Hospital de Getafe</a:t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5465796" y="4205067"/>
            <a:ext cx="2016224" cy="1944216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F9AC08"/>
              </a:buClr>
              <a:buSzPts val="2400"/>
            </a:pPr>
            <a:endParaRPr lang="es-ES" sz="2400" dirty="0">
              <a:solidFill>
                <a:srgbClr val="F9AC0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algn="ctr">
              <a:buClr>
                <a:srgbClr val="F9AC08"/>
              </a:buClr>
              <a:buSzPts val="2400"/>
            </a:pPr>
            <a:r>
              <a:rPr lang="es-ES" sz="2400" dirty="0">
                <a:solidFill>
                  <a:srgbClr val="F9AC0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Hospital Rey Juan Carlos</a:t>
            </a:r>
            <a:endParaRPr dirty="0"/>
          </a:p>
        </p:txBody>
      </p:sp>
      <p:sp>
        <p:nvSpPr>
          <p:cNvPr id="136" name="Google Shape;136;p19"/>
          <p:cNvSpPr/>
          <p:nvPr/>
        </p:nvSpPr>
        <p:spPr>
          <a:xfrm>
            <a:off x="3935760" y="1624626"/>
            <a:ext cx="2051960" cy="1763928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1ABCF"/>
              </a:buClr>
              <a:buSzPts val="2400"/>
            </a:pPr>
            <a:r>
              <a:rPr lang="es-ES" sz="2400" dirty="0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Hospital de Fuenlabrada</a:t>
            </a:r>
            <a:endParaRPr dirty="0"/>
          </a:p>
        </p:txBody>
      </p:sp>
      <p:sp>
        <p:nvSpPr>
          <p:cNvPr id="137" name="Google Shape;137;p19"/>
          <p:cNvSpPr/>
          <p:nvPr/>
        </p:nvSpPr>
        <p:spPr>
          <a:xfrm>
            <a:off x="3647728" y="4190609"/>
            <a:ext cx="2123968" cy="1800200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1ABCF"/>
              </a:buClr>
              <a:buSzPts val="2400"/>
            </a:pPr>
            <a:r>
              <a:rPr lang="es-ES" sz="2400" dirty="0">
                <a:solidFill>
                  <a:srgbClr val="01ABC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Hospital Infanta Cristina</a:t>
            </a:r>
            <a:endParaRPr dirty="0"/>
          </a:p>
        </p:txBody>
      </p:sp>
      <p:sp>
        <p:nvSpPr>
          <p:cNvPr id="138" name="Google Shape;138;p19"/>
          <p:cNvSpPr/>
          <p:nvPr/>
        </p:nvSpPr>
        <p:spPr>
          <a:xfrm>
            <a:off x="6924092" y="3429000"/>
            <a:ext cx="2088232" cy="1763928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F9AC08"/>
              </a:buClr>
              <a:buSzPts val="2400"/>
            </a:pPr>
            <a:r>
              <a:rPr lang="es-ES" sz="2400" dirty="0">
                <a:solidFill>
                  <a:srgbClr val="F9AC0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Fundación de Alcorcón</a:t>
            </a:r>
            <a:endParaRPr dirty="0"/>
          </a:p>
        </p:txBody>
      </p:sp>
      <p:sp>
        <p:nvSpPr>
          <p:cNvPr id="139" name="Google Shape;139;p19"/>
          <p:cNvSpPr/>
          <p:nvPr/>
        </p:nvSpPr>
        <p:spPr>
          <a:xfrm>
            <a:off x="5537804" y="1199895"/>
            <a:ext cx="1872208" cy="1907944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F9AC08"/>
              </a:buClr>
              <a:buSzPts val="2400"/>
            </a:pPr>
            <a:r>
              <a:rPr lang="es-ES" sz="2400" dirty="0">
                <a:solidFill>
                  <a:srgbClr val="F9AC0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Hospital de Móstoles</a:t>
            </a:r>
            <a:endParaRPr dirty="0"/>
          </a:p>
        </p:txBody>
      </p:sp>
      <p:sp>
        <p:nvSpPr>
          <p:cNvPr id="140" name="Google Shape;140;p19"/>
          <p:cNvSpPr txBox="1"/>
          <p:nvPr/>
        </p:nvSpPr>
        <p:spPr>
          <a:xfrm>
            <a:off x="2703682" y="616307"/>
            <a:ext cx="7088099" cy="9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979CB8"/>
              </a:buClr>
              <a:buSzPts val="3000"/>
            </a:pPr>
            <a:r>
              <a:rPr lang="es-ES" sz="30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Formamos parte de la “ALIANZA SUR”</a:t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018" y="26758"/>
            <a:ext cx="3291847" cy="6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9538" y="-26339"/>
            <a:ext cx="3038462" cy="6859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5;p19">
            <a:extLst>
              <a:ext uri="{FF2B5EF4-FFF2-40B4-BE49-F238E27FC236}">
                <a16:creationId xmlns:a16="http://schemas.microsoft.com/office/drawing/2014/main" id="{A4A8EDA8-6E0F-D947-E022-6B728F5FA3BF}"/>
              </a:ext>
            </a:extLst>
          </p:cNvPr>
          <p:cNvSpPr/>
          <p:nvPr/>
        </p:nvSpPr>
        <p:spPr>
          <a:xfrm>
            <a:off x="6924092" y="1704576"/>
            <a:ext cx="2016224" cy="1944216"/>
          </a:xfrm>
          <a:prstGeom prst="ellipse">
            <a:avLst/>
          </a:prstGeom>
          <a:noFill/>
          <a:ln w="9525" cap="flat" cmpd="sng">
            <a:solidFill>
              <a:srgbClr val="F9AC0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F9AC08"/>
              </a:buClr>
              <a:buSzPts val="2400"/>
            </a:pPr>
            <a:r>
              <a:rPr lang="es-ES" sz="2400" dirty="0">
                <a:solidFill>
                  <a:srgbClr val="F9AC0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Hospital Severo </a:t>
            </a:r>
            <a:r>
              <a:rPr lang="es-ES" sz="2400" dirty="0" err="1">
                <a:solidFill>
                  <a:srgbClr val="F9AC0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ochoa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2551951" y="689776"/>
            <a:ext cx="7088099" cy="91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4000"/>
            </a:pPr>
            <a:r>
              <a:rPr lang="es-ES" sz="4000"/>
              <a:t>¿Cómo reflejamos nuestro trabajo?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2473010" y="1714490"/>
            <a:ext cx="72459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lnSpc>
                <a:spcPct val="150000"/>
              </a:lnSpc>
              <a:buSzPts val="3600"/>
            </a:pPr>
            <a:r>
              <a:rPr lang="es-ES" sz="360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Memoria anual de actividades</a:t>
            </a:r>
            <a:endParaRPr/>
          </a:p>
          <a:p>
            <a:pPr indent="-228600">
              <a:lnSpc>
                <a:spcPct val="150000"/>
              </a:lnSpc>
              <a:buSzPts val="3600"/>
            </a:pPr>
            <a:r>
              <a:rPr lang="es-ES" sz="360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Registro de actividades del residente</a:t>
            </a:r>
            <a:endParaRPr/>
          </a:p>
          <a:p>
            <a:pPr indent="-228600">
              <a:lnSpc>
                <a:spcPct val="150000"/>
              </a:lnSpc>
              <a:buSzPts val="3600"/>
            </a:pPr>
            <a:r>
              <a:rPr lang="es-ES" sz="3600">
                <a:solidFill>
                  <a:srgbClr val="00206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Encuesta de valoración de la rotación</a:t>
            </a:r>
            <a:endParaRPr/>
          </a:p>
          <a:p>
            <a:pPr marL="457200" lvl="1">
              <a:lnSpc>
                <a:spcPct val="150000"/>
              </a:lnSpc>
              <a:buSzPts val="3200"/>
            </a:pPr>
            <a:endParaRPr sz="3200">
              <a:solidFill>
                <a:srgbClr val="00206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1"/>
            <a:endParaRPr/>
          </a:p>
          <a:p>
            <a:pPr marL="0" indent="0">
              <a:buNone/>
            </a:pP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3032326" y="4131550"/>
            <a:ext cx="625137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77800">
              <a:buClr>
                <a:srgbClr val="FFC000"/>
              </a:buClr>
              <a:buSzPts val="2800"/>
              <a:buFont typeface="Noto Sans Symbols"/>
              <a:buChar char="✔"/>
            </a:pPr>
            <a:r>
              <a:rPr lang="es-ES" sz="2800" dirty="0">
                <a:solidFill>
                  <a:srgbClr val="FFC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Tutorías trimestrales</a:t>
            </a:r>
            <a:endParaRPr dirty="0"/>
          </a:p>
          <a:p>
            <a:pPr indent="-177800">
              <a:buClr>
                <a:srgbClr val="FFC000"/>
              </a:buClr>
              <a:buSzPts val="2800"/>
              <a:buFont typeface="Noto Sans Symbols"/>
              <a:buChar char="✔"/>
            </a:pPr>
            <a:r>
              <a:rPr lang="es-ES" sz="2800" dirty="0">
                <a:solidFill>
                  <a:srgbClr val="FFC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Reuniones entre residentes y tutoras mensuales</a:t>
            </a:r>
            <a:endParaRPr dirty="0"/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538" y="-26339"/>
            <a:ext cx="3038462" cy="68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0018" y="26758"/>
            <a:ext cx="3291847" cy="69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466</Words>
  <Application>Microsoft Macintosh PowerPoint</Application>
  <PresentationFormat>Panorámica</PresentationFormat>
  <Paragraphs>103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Varela Round</vt:lpstr>
      <vt:lpstr>Shadows Into Light</vt:lpstr>
      <vt:lpstr>Noto Sans Symbols</vt:lpstr>
      <vt:lpstr>Trinculo template</vt:lpstr>
      <vt:lpstr>Jornada de puertas abiertas 2023 EIR Pediatría</vt:lpstr>
      <vt:lpstr>Enhorabuenaa!!</vt:lpstr>
      <vt:lpstr>Presentación de PowerPoint</vt:lpstr>
      <vt:lpstr>Presentación de PowerPoint</vt:lpstr>
      <vt:lpstr>Presentación de PowerPoint</vt:lpstr>
      <vt:lpstr>¿Por que?</vt:lpstr>
      <vt:lpstr>¿Que formación tenemos?</vt:lpstr>
      <vt:lpstr>Presentación de PowerPoint</vt:lpstr>
      <vt:lpstr>¿Cómo reflejamos nuestro trabajo?</vt:lpstr>
      <vt:lpstr>1. Rotaciones 1er ano</vt:lpstr>
      <vt:lpstr>1. Rotaciones 2º ano</vt:lpstr>
      <vt:lpstr>2. Horario laboral</vt:lpstr>
      <vt:lpstr>3. Guardias</vt:lpstr>
      <vt:lpstr>4. Vacaciones, LD, DF</vt:lpstr>
      <vt:lpstr> En definitiva…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puertas abiertas 2023 EIR Pediatría</dc:title>
  <cp:lastModifiedBy>Microsoft Office User</cp:lastModifiedBy>
  <cp:revision>3</cp:revision>
  <dcterms:modified xsi:type="dcterms:W3CDTF">2023-03-17T13:55:26Z</dcterms:modified>
</cp:coreProperties>
</file>