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58" r:id="rId3"/>
    <p:sldId id="259" r:id="rId4"/>
    <p:sldId id="293" r:id="rId5"/>
    <p:sldId id="298" r:id="rId6"/>
    <p:sldId id="294" r:id="rId7"/>
    <p:sldId id="295" r:id="rId8"/>
    <p:sldId id="299" r:id="rId9"/>
    <p:sldId id="300" r:id="rId10"/>
    <p:sldId id="301" r:id="rId11"/>
    <p:sldId id="305" r:id="rId12"/>
    <p:sldId id="304" r:id="rId13"/>
    <p:sldId id="303" r:id="rId14"/>
    <p:sldId id="307" r:id="rId15"/>
    <p:sldId id="308" r:id="rId16"/>
    <p:sldId id="309" r:id="rId17"/>
    <p:sldId id="310" r:id="rId18"/>
    <p:sldId id="313" r:id="rId19"/>
    <p:sldId id="311" r:id="rId20"/>
    <p:sldId id="314" r:id="rId21"/>
    <p:sldId id="315" r:id="rId22"/>
    <p:sldId id="316" r:id="rId23"/>
    <p:sldId id="317" r:id="rId24"/>
    <p:sldId id="292" r:id="rId25"/>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64096" autoAdjust="0"/>
  </p:normalViewPr>
  <p:slideViewPr>
    <p:cSldViewPr snapToGrid="0">
      <p:cViewPr varScale="1">
        <p:scale>
          <a:sx n="54" d="100"/>
          <a:sy n="54" d="100"/>
        </p:scale>
        <p:origin x="181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0360AF-9D33-4304-915C-30A2826CBA0B}" type="datetimeFigureOut">
              <a:rPr lang="es-ES" smtClean="0"/>
              <a:t>20/03/2023</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99B9BF-EBA8-4D3D-B238-9FC6E33A7F21}" type="slidenum">
              <a:rPr lang="es-ES" smtClean="0"/>
              <a:t>‹#›</a:t>
            </a:fld>
            <a:endParaRPr lang="es-ES"/>
          </a:p>
        </p:txBody>
      </p:sp>
    </p:spTree>
    <p:extLst>
      <p:ext uri="{BB962C8B-B14F-4D97-AF65-F5344CB8AC3E}">
        <p14:creationId xmlns:p14="http://schemas.microsoft.com/office/powerpoint/2010/main" val="1466526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Buenos días a todo el mundo! </a:t>
            </a:r>
          </a:p>
          <a:p>
            <a:r>
              <a:rPr lang="es-ES" dirty="0"/>
              <a:t>Soy Pablo Zaragoza Ballester, R3 de Medicina Nuclear y me han encargado la tarea de hablaros sobre Medicina Nuclear en cinco minutos, tanto hablaros sobre la especialidad en sí, una de las grandes desconocidas entre todas las especialidades como que es la MN dentro del 12 de Octubre. </a:t>
            </a:r>
          </a:p>
          <a:p>
            <a:r>
              <a:rPr lang="es-ES" dirty="0"/>
              <a:t>Empecemos hablando sobre que es la MN. </a:t>
            </a:r>
          </a:p>
        </p:txBody>
      </p:sp>
      <p:sp>
        <p:nvSpPr>
          <p:cNvPr id="4" name="Slide Number Placeholder 3"/>
          <p:cNvSpPr>
            <a:spLocks noGrp="1"/>
          </p:cNvSpPr>
          <p:nvPr>
            <p:ph type="sldNum" sz="quarter" idx="5"/>
          </p:nvPr>
        </p:nvSpPr>
        <p:spPr/>
        <p:txBody>
          <a:bodyPr/>
          <a:lstStyle/>
          <a:p>
            <a:fld id="{5F99B9BF-EBA8-4D3D-B238-9FC6E33A7F21}" type="slidenum">
              <a:rPr lang="es-ES" smtClean="0"/>
              <a:t>1</a:t>
            </a:fld>
            <a:endParaRPr lang="es-ES"/>
          </a:p>
        </p:txBody>
      </p:sp>
    </p:spTree>
    <p:extLst>
      <p:ext uri="{BB962C8B-B14F-4D97-AF65-F5344CB8AC3E}">
        <p14:creationId xmlns:p14="http://schemas.microsoft.com/office/powerpoint/2010/main" val="2242810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La cirugía radioguiada nos permite localizar los GC donde drena una lesión determinada mediante la inyección del radiofármaco alrededor de ella. </a:t>
            </a:r>
          </a:p>
        </p:txBody>
      </p:sp>
      <p:sp>
        <p:nvSpPr>
          <p:cNvPr id="4" name="Slide Number Placeholder 3"/>
          <p:cNvSpPr>
            <a:spLocks noGrp="1"/>
          </p:cNvSpPr>
          <p:nvPr>
            <p:ph type="sldNum" sz="quarter" idx="5"/>
          </p:nvPr>
        </p:nvSpPr>
        <p:spPr/>
        <p:txBody>
          <a:bodyPr/>
          <a:lstStyle/>
          <a:p>
            <a:fld id="{5F99B9BF-EBA8-4D3D-B238-9FC6E33A7F21}" type="slidenum">
              <a:rPr lang="es-ES" smtClean="0"/>
              <a:t>13</a:t>
            </a:fld>
            <a:endParaRPr lang="es-ES"/>
          </a:p>
        </p:txBody>
      </p:sp>
    </p:spTree>
    <p:extLst>
      <p:ext uri="{BB962C8B-B14F-4D97-AF65-F5344CB8AC3E}">
        <p14:creationId xmlns:p14="http://schemas.microsoft.com/office/powerpoint/2010/main" val="13358781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Vemos en esta imagen la localización del GC en un cáncer de mama, que queda marcado tras la inyección y posterior al mismo solo debemos ir a quirófano y ayudar al equipo quirúrgico a localizar dicho ganglio. </a:t>
            </a:r>
          </a:p>
          <a:p>
            <a:r>
              <a:rPr lang="es-ES" dirty="0"/>
              <a:t>En este hospital, la BSGC se realiza en cáncer de mama, ginecológicos, cabeza y cuello, melanoma y cáncer de pene. </a:t>
            </a:r>
          </a:p>
        </p:txBody>
      </p:sp>
      <p:sp>
        <p:nvSpPr>
          <p:cNvPr id="4" name="Slide Number Placeholder 3"/>
          <p:cNvSpPr>
            <a:spLocks noGrp="1"/>
          </p:cNvSpPr>
          <p:nvPr>
            <p:ph type="sldNum" sz="quarter" idx="5"/>
          </p:nvPr>
        </p:nvSpPr>
        <p:spPr/>
        <p:txBody>
          <a:bodyPr/>
          <a:lstStyle/>
          <a:p>
            <a:fld id="{5F99B9BF-EBA8-4D3D-B238-9FC6E33A7F21}" type="slidenum">
              <a:rPr lang="es-ES" smtClean="0"/>
              <a:t>14</a:t>
            </a:fld>
            <a:endParaRPr lang="es-ES"/>
          </a:p>
        </p:txBody>
      </p:sp>
    </p:spTree>
    <p:extLst>
      <p:ext uri="{BB962C8B-B14F-4D97-AF65-F5344CB8AC3E}">
        <p14:creationId xmlns:p14="http://schemas.microsoft.com/office/powerpoint/2010/main" val="37024838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altLang="es-ES" dirty="0"/>
              <a:t>La cirugía radioguiada también nos permite marcar lesiones de difícil localización intraoperatoria.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altLang="es-ES" dirty="0"/>
              <a:t>TNE en apéndice con implante tumoral intraluminal en asa intestinal. </a:t>
            </a:r>
          </a:p>
          <a:p>
            <a:endParaRPr lang="es-ES" dirty="0"/>
          </a:p>
        </p:txBody>
      </p:sp>
      <p:sp>
        <p:nvSpPr>
          <p:cNvPr id="4" name="Slide Number Placeholder 3"/>
          <p:cNvSpPr>
            <a:spLocks noGrp="1"/>
          </p:cNvSpPr>
          <p:nvPr>
            <p:ph type="sldNum" sz="quarter" idx="5"/>
          </p:nvPr>
        </p:nvSpPr>
        <p:spPr/>
        <p:txBody>
          <a:bodyPr/>
          <a:lstStyle/>
          <a:p>
            <a:fld id="{5F99B9BF-EBA8-4D3D-B238-9FC6E33A7F21}" type="slidenum">
              <a:rPr lang="es-ES" smtClean="0"/>
              <a:t>15</a:t>
            </a:fld>
            <a:endParaRPr lang="es-ES"/>
          </a:p>
        </p:txBody>
      </p:sp>
    </p:spTree>
    <p:extLst>
      <p:ext uri="{BB962C8B-B14F-4D97-AF65-F5344CB8AC3E}">
        <p14:creationId xmlns:p14="http://schemas.microsoft.com/office/powerpoint/2010/main" val="1417569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Y que esto de la Teragnosis?? Pues de la misma forma que usamos radioisótopos para adquirir imágenes, podemos usar otros que nos permitan adquirir esas imágenes y tratar determinados tumores. </a:t>
            </a:r>
          </a:p>
        </p:txBody>
      </p:sp>
      <p:sp>
        <p:nvSpPr>
          <p:cNvPr id="4" name="Slide Number Placeholder 3"/>
          <p:cNvSpPr>
            <a:spLocks noGrp="1"/>
          </p:cNvSpPr>
          <p:nvPr>
            <p:ph type="sldNum" sz="quarter" idx="5"/>
          </p:nvPr>
        </p:nvSpPr>
        <p:spPr/>
        <p:txBody>
          <a:bodyPr/>
          <a:lstStyle/>
          <a:p>
            <a:fld id="{5F99B9BF-EBA8-4D3D-B238-9FC6E33A7F21}" type="slidenum">
              <a:rPr lang="es-ES" smtClean="0"/>
              <a:t>16</a:t>
            </a:fld>
            <a:endParaRPr lang="es-ES"/>
          </a:p>
        </p:txBody>
      </p:sp>
    </p:spTree>
    <p:extLst>
      <p:ext uri="{BB962C8B-B14F-4D97-AF65-F5344CB8AC3E}">
        <p14:creationId xmlns:p14="http://schemas.microsoft.com/office/powerpoint/2010/main" val="1563290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ltLang="es-ES" dirty="0"/>
              <a:t>En la naturaleza y de forma artificial, se pueden obtener elementos considerados como inestables y que van a buscar su estabilidad con la emisión de radiación (disminuyendo la energía que contienen).  </a:t>
            </a:r>
          </a:p>
          <a:p>
            <a:r>
              <a:rPr lang="es-ES" altLang="es-ES" dirty="0"/>
              <a:t>Esta radiación, de forma muy simple se puede clasificar como radiación </a:t>
            </a:r>
            <a:r>
              <a:rPr lang="es-ES" altLang="es-ES" dirty="0" err="1"/>
              <a:t>alpha</a:t>
            </a:r>
            <a:r>
              <a:rPr lang="es-ES" altLang="es-ES" dirty="0"/>
              <a:t>, gamma o beta, cada una con sus propias características. Estos elementos inestables que emiten se llaman radioisótopos. </a:t>
            </a:r>
          </a:p>
          <a:p>
            <a:endParaRPr lang="es-ES" altLang="es-ES" dirty="0"/>
          </a:p>
          <a:p>
            <a:r>
              <a:rPr lang="es-ES" altLang="es-ES" dirty="0"/>
              <a:t>Existen radioisótopos que son capaces de incluirse dentro de vías metabólicas, como por ejemplo el I131 o I125 captados por las células tiroideas y que son la base del tratamiento del cáncer de tiroides diferenciado y la adquisición de imágenes de la glándula tiroides. </a:t>
            </a:r>
          </a:p>
          <a:p>
            <a:r>
              <a:rPr lang="es-ES" altLang="es-ES" dirty="0"/>
              <a:t>Otros necesitamos unirlos a moléculas que hacen de transportadores para incluirse en estas vías metabólicas. </a:t>
            </a:r>
          </a:p>
          <a:p>
            <a:endParaRPr lang="es-ES" altLang="es-ES" dirty="0"/>
          </a:p>
          <a:p>
            <a:r>
              <a:rPr lang="es-ES" altLang="es-ES" dirty="0"/>
              <a:t>La medicina nuclear utiliza estos radioisótopos para sus propios fines. </a:t>
            </a:r>
          </a:p>
        </p:txBody>
      </p:sp>
      <p:sp>
        <p:nvSpPr>
          <p:cNvPr id="4" name="Slide Number Placeholder 3"/>
          <p:cNvSpPr>
            <a:spLocks noGrp="1"/>
          </p:cNvSpPr>
          <p:nvPr>
            <p:ph type="sldNum" sz="quarter" idx="5"/>
          </p:nvPr>
        </p:nvSpPr>
        <p:spPr/>
        <p:txBody>
          <a:bodyPr/>
          <a:lstStyle/>
          <a:p>
            <a:fld id="{5F99B9BF-EBA8-4D3D-B238-9FC6E33A7F21}" type="slidenum">
              <a:rPr lang="es-ES" smtClean="0"/>
              <a:t>2</a:t>
            </a:fld>
            <a:endParaRPr lang="es-ES"/>
          </a:p>
        </p:txBody>
      </p:sp>
    </p:spTree>
    <p:extLst>
      <p:ext uri="{BB962C8B-B14F-4D97-AF65-F5344CB8AC3E}">
        <p14:creationId xmlns:p14="http://schemas.microsoft.com/office/powerpoint/2010/main" val="28718507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Principalmente, nuestro trabajo consiste en el diagnóstico por la imagen (funcional). Un 10% corresponde a la cirugía radioguiada y otro 10-15% a tratamientos, porción está última que está evolucionando enormemente en los últimos años y que será gran parte del futuro de la especialidad. </a:t>
            </a:r>
          </a:p>
        </p:txBody>
      </p:sp>
      <p:sp>
        <p:nvSpPr>
          <p:cNvPr id="4" name="Slide Number Placeholder 3"/>
          <p:cNvSpPr>
            <a:spLocks noGrp="1"/>
          </p:cNvSpPr>
          <p:nvPr>
            <p:ph type="sldNum" sz="quarter" idx="5"/>
          </p:nvPr>
        </p:nvSpPr>
        <p:spPr/>
        <p:txBody>
          <a:bodyPr/>
          <a:lstStyle/>
          <a:p>
            <a:fld id="{5F99B9BF-EBA8-4D3D-B238-9FC6E33A7F21}" type="slidenum">
              <a:rPr lang="es-ES" smtClean="0"/>
              <a:t>4</a:t>
            </a:fld>
            <a:endParaRPr lang="es-ES"/>
          </a:p>
        </p:txBody>
      </p:sp>
    </p:spTree>
    <p:extLst>
      <p:ext uri="{BB962C8B-B14F-4D97-AF65-F5344CB8AC3E}">
        <p14:creationId xmlns:p14="http://schemas.microsoft.com/office/powerpoint/2010/main" val="3115402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En cuanto al diagnóstico por la imagen, realizamos estudios funcionales de prácticamente todos los sistemas/áreas del cuerpo, solo necesitamos cambiar el radiofármaco para hacer visible estas vías metabólicas. Solemos dividir el diagnóstico por la imagen en imágenes gammagráficas e imágenes </a:t>
            </a:r>
            <a:r>
              <a:rPr lang="es-ES" dirty="0" err="1"/>
              <a:t>pet</a:t>
            </a:r>
            <a:r>
              <a:rPr lang="es-ES" dirty="0"/>
              <a:t>. </a:t>
            </a:r>
          </a:p>
        </p:txBody>
      </p:sp>
      <p:sp>
        <p:nvSpPr>
          <p:cNvPr id="4" name="Slide Number Placeholder 3"/>
          <p:cNvSpPr>
            <a:spLocks noGrp="1"/>
          </p:cNvSpPr>
          <p:nvPr>
            <p:ph type="sldNum" sz="quarter" idx="5"/>
          </p:nvPr>
        </p:nvSpPr>
        <p:spPr/>
        <p:txBody>
          <a:bodyPr/>
          <a:lstStyle/>
          <a:p>
            <a:fld id="{5F99B9BF-EBA8-4D3D-B238-9FC6E33A7F21}" type="slidenum">
              <a:rPr lang="es-ES" smtClean="0"/>
              <a:t>5</a:t>
            </a:fld>
            <a:endParaRPr lang="es-ES"/>
          </a:p>
        </p:txBody>
      </p:sp>
    </p:spTree>
    <p:extLst>
      <p:ext uri="{BB962C8B-B14F-4D97-AF65-F5344CB8AC3E}">
        <p14:creationId xmlns:p14="http://schemas.microsoft.com/office/powerpoint/2010/main" val="4083251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En cuanto a las imágenes gammagráficas, podemos hacer estudios del metabolismo óseo. Vemos un rastreo de cuerpo completo dentro de la normalidad, un caso de cáncer de próstata con afectación metastásica, la valoración de complicaciones en prótesis de rodilla o incluso, a día de hoy la prueba </a:t>
            </a:r>
            <a:r>
              <a:rPr lang="es-ES" dirty="0" err="1"/>
              <a:t>gold</a:t>
            </a:r>
            <a:r>
              <a:rPr lang="es-ES" dirty="0"/>
              <a:t> standard, el diagnóstico de amiloidosis cardiaca por ATTR dada la fijación de los radiofármacos óseos en el miocardio. </a:t>
            </a:r>
          </a:p>
        </p:txBody>
      </p:sp>
      <p:sp>
        <p:nvSpPr>
          <p:cNvPr id="4" name="Slide Number Placeholder 3"/>
          <p:cNvSpPr>
            <a:spLocks noGrp="1"/>
          </p:cNvSpPr>
          <p:nvPr>
            <p:ph type="sldNum" sz="quarter" idx="5"/>
          </p:nvPr>
        </p:nvSpPr>
        <p:spPr/>
        <p:txBody>
          <a:bodyPr/>
          <a:lstStyle/>
          <a:p>
            <a:fld id="{5F99B9BF-EBA8-4D3D-B238-9FC6E33A7F21}" type="slidenum">
              <a:rPr lang="es-ES" smtClean="0"/>
              <a:t>6</a:t>
            </a:fld>
            <a:endParaRPr lang="es-ES"/>
          </a:p>
        </p:txBody>
      </p:sp>
    </p:spTree>
    <p:extLst>
      <p:ext uri="{BB962C8B-B14F-4D97-AF65-F5344CB8AC3E}">
        <p14:creationId xmlns:p14="http://schemas.microsoft.com/office/powerpoint/2010/main" val="920691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1" hangingPunct="1">
              <a:lnSpc>
                <a:spcPct val="80000"/>
              </a:lnSpc>
              <a:buFont typeface="Wingdings" panose="05000000000000000000" pitchFamily="2" charset="2"/>
              <a:buNone/>
            </a:pPr>
            <a:r>
              <a:rPr lang="es-ES" altLang="es-ES" dirty="0"/>
              <a:t>Si usamos radiofármaco con captación por el sistema renal, podemos hacer estudios de </a:t>
            </a:r>
            <a:r>
              <a:rPr lang="es-ES" altLang="es-ES" dirty="0" err="1"/>
              <a:t>nefrourología</a:t>
            </a:r>
            <a:r>
              <a:rPr lang="es-ES" altLang="es-ES" dirty="0"/>
              <a:t> como la valoración de la vascularización y función de los trasplantes renales, la función renal de riñones nativos con la adquisición de curvas de como los riñones manejan el radiofármaco y de esa manera, estimar su </a:t>
            </a:r>
            <a:r>
              <a:rPr lang="es-ES" altLang="es-ES" dirty="0" err="1"/>
              <a:t>funcionmiento</a:t>
            </a:r>
            <a:r>
              <a:rPr lang="es-ES" altLang="es-ES" dirty="0"/>
              <a:t>.  Así como el diagnóstico de anomalías congénitas como es este caso de agenesia renal derecha (solo vemos un riñón).</a:t>
            </a:r>
          </a:p>
        </p:txBody>
      </p:sp>
      <p:sp>
        <p:nvSpPr>
          <p:cNvPr id="4" name="Slide Number Placeholder 3"/>
          <p:cNvSpPr>
            <a:spLocks noGrp="1"/>
          </p:cNvSpPr>
          <p:nvPr>
            <p:ph type="sldNum" sz="quarter" idx="5"/>
          </p:nvPr>
        </p:nvSpPr>
        <p:spPr/>
        <p:txBody>
          <a:bodyPr/>
          <a:lstStyle/>
          <a:p>
            <a:fld id="{5F99B9BF-EBA8-4D3D-B238-9FC6E33A7F21}" type="slidenum">
              <a:rPr lang="es-ES" smtClean="0"/>
              <a:t>7</a:t>
            </a:fld>
            <a:endParaRPr lang="es-ES"/>
          </a:p>
        </p:txBody>
      </p:sp>
    </p:spTree>
    <p:extLst>
      <p:ext uri="{BB962C8B-B14F-4D97-AF65-F5344CB8AC3E}">
        <p14:creationId xmlns:p14="http://schemas.microsoft.com/office/powerpoint/2010/main" val="3718696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ltLang="es-ES" dirty="0"/>
              <a:t>Pasando a las imágenes PET, con mucha mayor resolución. </a:t>
            </a:r>
          </a:p>
          <a:p>
            <a:r>
              <a:rPr lang="es-ES" altLang="es-ES" dirty="0"/>
              <a:t>Los estudios con FDG permiten la valoración del metabolismo de la glucosa. Por ejemplo en patología </a:t>
            </a:r>
            <a:r>
              <a:rPr lang="es-ES" altLang="es-ES" dirty="0" err="1"/>
              <a:t>inflamtoria</a:t>
            </a:r>
            <a:r>
              <a:rPr lang="es-ES" altLang="es-ES" dirty="0"/>
              <a:t> como este caso de vasculitis de grandes vasos donde vemos el aumento de la actividad metabólica a nivel de las arterias vertebrales, subclavias y braquiales. O este otro caso mucho más impresionante con la afectación predominante de la aorta torácica en su totalidad y de la aorta abdominal hasta el origen de las arterias renales. </a:t>
            </a:r>
          </a:p>
          <a:p>
            <a:r>
              <a:rPr lang="es-ES" altLang="es-ES" dirty="0"/>
              <a:t>Os lo amplío para que podáis admirar la belleza de esta imagen funcional. </a:t>
            </a:r>
            <a:endParaRPr lang="es-ES" dirty="0"/>
          </a:p>
        </p:txBody>
      </p:sp>
      <p:sp>
        <p:nvSpPr>
          <p:cNvPr id="4" name="Slide Number Placeholder 3"/>
          <p:cNvSpPr>
            <a:spLocks noGrp="1"/>
          </p:cNvSpPr>
          <p:nvPr>
            <p:ph type="sldNum" sz="quarter" idx="5"/>
          </p:nvPr>
        </p:nvSpPr>
        <p:spPr/>
        <p:txBody>
          <a:bodyPr/>
          <a:lstStyle/>
          <a:p>
            <a:fld id="{5F99B9BF-EBA8-4D3D-B238-9FC6E33A7F21}" type="slidenum">
              <a:rPr lang="es-ES" smtClean="0"/>
              <a:t>8</a:t>
            </a:fld>
            <a:endParaRPr lang="es-ES"/>
          </a:p>
        </p:txBody>
      </p:sp>
    </p:spTree>
    <p:extLst>
      <p:ext uri="{BB962C8B-B14F-4D97-AF65-F5344CB8AC3E}">
        <p14:creationId xmlns:p14="http://schemas.microsoft.com/office/powerpoint/2010/main" val="1682473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altLang="es-ES" dirty="0"/>
              <a:t>Estudio de patología infecciosa como este caso de FOD compatible con una </a:t>
            </a:r>
            <a:r>
              <a:rPr lang="es-ES" altLang="es-ES" dirty="0" err="1"/>
              <a:t>espodilodiscitis</a:t>
            </a:r>
            <a:r>
              <a:rPr lang="es-ES" altLang="es-ES" dirty="0"/>
              <a:t> dorsal. </a:t>
            </a:r>
          </a:p>
        </p:txBody>
      </p:sp>
      <p:sp>
        <p:nvSpPr>
          <p:cNvPr id="4" name="Slide Number Placeholder 3"/>
          <p:cNvSpPr>
            <a:spLocks noGrp="1"/>
          </p:cNvSpPr>
          <p:nvPr>
            <p:ph type="sldNum" sz="quarter" idx="5"/>
          </p:nvPr>
        </p:nvSpPr>
        <p:spPr/>
        <p:txBody>
          <a:bodyPr/>
          <a:lstStyle/>
          <a:p>
            <a:fld id="{5F99B9BF-EBA8-4D3D-B238-9FC6E33A7F21}" type="slidenum">
              <a:rPr lang="es-ES" smtClean="0"/>
              <a:t>9</a:t>
            </a:fld>
            <a:endParaRPr lang="es-ES"/>
          </a:p>
        </p:txBody>
      </p:sp>
    </p:spTree>
    <p:extLst>
      <p:ext uri="{BB962C8B-B14F-4D97-AF65-F5344CB8AC3E}">
        <p14:creationId xmlns:p14="http://schemas.microsoft.com/office/powerpoint/2010/main" val="55935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altLang="es-ES" dirty="0"/>
              <a:t>Patología oncológica</a:t>
            </a:r>
          </a:p>
          <a:p>
            <a:endParaRPr lang="es-ES" altLang="es-ES" dirty="0"/>
          </a:p>
          <a:p>
            <a:r>
              <a:rPr lang="es-ES" altLang="es-ES" dirty="0"/>
              <a:t>Linfoma folicular</a:t>
            </a:r>
          </a:p>
          <a:p>
            <a:endParaRPr lang="es-ES" altLang="es-ES" dirty="0"/>
          </a:p>
          <a:p>
            <a:r>
              <a:rPr lang="es-ES" altLang="es-ES" dirty="0"/>
              <a:t>Respuesta metabólica completa a los dos meses. </a:t>
            </a:r>
          </a:p>
          <a:p>
            <a:endParaRPr lang="es-ES" dirty="0"/>
          </a:p>
        </p:txBody>
      </p:sp>
      <p:sp>
        <p:nvSpPr>
          <p:cNvPr id="4" name="Slide Number Placeholder 3"/>
          <p:cNvSpPr>
            <a:spLocks noGrp="1"/>
          </p:cNvSpPr>
          <p:nvPr>
            <p:ph type="sldNum" sz="quarter" idx="5"/>
          </p:nvPr>
        </p:nvSpPr>
        <p:spPr/>
        <p:txBody>
          <a:bodyPr/>
          <a:lstStyle/>
          <a:p>
            <a:fld id="{5F99B9BF-EBA8-4D3D-B238-9FC6E33A7F21}" type="slidenum">
              <a:rPr lang="es-ES" smtClean="0"/>
              <a:t>10</a:t>
            </a:fld>
            <a:endParaRPr lang="es-ES"/>
          </a:p>
        </p:txBody>
      </p:sp>
    </p:spTree>
    <p:extLst>
      <p:ext uri="{BB962C8B-B14F-4D97-AF65-F5344CB8AC3E}">
        <p14:creationId xmlns:p14="http://schemas.microsoft.com/office/powerpoint/2010/main" val="1270136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p>
        </p:txBody>
      </p:sp>
      <p:sp>
        <p:nvSpPr>
          <p:cNvPr id="4" name="Marcador de fecha 3"/>
          <p:cNvSpPr>
            <a:spLocks noGrp="1"/>
          </p:cNvSpPr>
          <p:nvPr>
            <p:ph type="dt" sz="half" idx="10"/>
          </p:nvPr>
        </p:nvSpPr>
        <p:spPr/>
        <p:txBody>
          <a:bodyPr/>
          <a:lstStyle/>
          <a:p>
            <a:fld id="{37BE1360-D302-46F2-B633-BE3A1CDD0E94}" type="datetimeFigureOut">
              <a:rPr lang="es-ES" smtClean="0"/>
              <a:t>20/03/2023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1ACEDD0-68C7-4711-8F5A-7906DAA5728F}" type="slidenum">
              <a:rPr lang="es-ES" smtClean="0"/>
              <a:t>‹#›</a:t>
            </a:fld>
            <a:endParaRPr lang="es-ES"/>
          </a:p>
        </p:txBody>
      </p:sp>
    </p:spTree>
    <p:extLst>
      <p:ext uri="{BB962C8B-B14F-4D97-AF65-F5344CB8AC3E}">
        <p14:creationId xmlns:p14="http://schemas.microsoft.com/office/powerpoint/2010/main" val="604373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37BE1360-D302-46F2-B633-BE3A1CDD0E94}" type="datetimeFigureOut">
              <a:rPr lang="es-ES" smtClean="0"/>
              <a:t>20/03/2023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1ACEDD0-68C7-4711-8F5A-7906DAA5728F}" type="slidenum">
              <a:rPr lang="es-ES" smtClean="0"/>
              <a:t>‹#›</a:t>
            </a:fld>
            <a:endParaRPr lang="es-ES"/>
          </a:p>
        </p:txBody>
      </p:sp>
    </p:spTree>
    <p:extLst>
      <p:ext uri="{BB962C8B-B14F-4D97-AF65-F5344CB8AC3E}">
        <p14:creationId xmlns:p14="http://schemas.microsoft.com/office/powerpoint/2010/main" val="1286298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37BE1360-D302-46F2-B633-BE3A1CDD0E94}" type="datetimeFigureOut">
              <a:rPr lang="es-ES" smtClean="0"/>
              <a:t>20/03/2023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1ACEDD0-68C7-4711-8F5A-7906DAA5728F}" type="slidenum">
              <a:rPr lang="es-ES" smtClean="0"/>
              <a:t>‹#›</a:t>
            </a:fld>
            <a:endParaRPr lang="es-ES"/>
          </a:p>
        </p:txBody>
      </p:sp>
    </p:spTree>
    <p:extLst>
      <p:ext uri="{BB962C8B-B14F-4D97-AF65-F5344CB8AC3E}">
        <p14:creationId xmlns:p14="http://schemas.microsoft.com/office/powerpoint/2010/main" val="23812603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10"/>
          </p:nvPr>
        </p:nvSpPr>
        <p:spPr/>
        <p:txBody>
          <a:bodyPr/>
          <a:lstStyle/>
          <a:p>
            <a:fld id="{37BE1360-D302-46F2-B633-BE3A1CDD0E94}" type="datetimeFigureOut">
              <a:rPr lang="es-ES" smtClean="0"/>
              <a:t>20/03/2023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1ACEDD0-68C7-4711-8F5A-7906DAA5728F}" type="slidenum">
              <a:rPr lang="es-ES" smtClean="0"/>
              <a:t>‹#›</a:t>
            </a:fld>
            <a:endParaRPr lang="es-ES"/>
          </a:p>
        </p:txBody>
      </p:sp>
    </p:spTree>
    <p:extLst>
      <p:ext uri="{BB962C8B-B14F-4D97-AF65-F5344CB8AC3E}">
        <p14:creationId xmlns:p14="http://schemas.microsoft.com/office/powerpoint/2010/main" val="2778471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37BE1360-D302-46F2-B633-BE3A1CDD0E94}" type="datetimeFigureOut">
              <a:rPr lang="es-ES" smtClean="0"/>
              <a:t>20/03/2023</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01ACEDD0-68C7-4711-8F5A-7906DAA5728F}" type="slidenum">
              <a:rPr lang="es-ES" smtClean="0"/>
              <a:t>‹#›</a:t>
            </a:fld>
            <a:endParaRPr lang="es-ES"/>
          </a:p>
        </p:txBody>
      </p:sp>
    </p:spTree>
    <p:extLst>
      <p:ext uri="{BB962C8B-B14F-4D97-AF65-F5344CB8AC3E}">
        <p14:creationId xmlns:p14="http://schemas.microsoft.com/office/powerpoint/2010/main" val="4004899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a:spLocks noGrp="1"/>
          </p:cNvSpPr>
          <p:nvPr>
            <p:ph type="dt" sz="half" idx="10"/>
          </p:nvPr>
        </p:nvSpPr>
        <p:spPr/>
        <p:txBody>
          <a:bodyPr/>
          <a:lstStyle/>
          <a:p>
            <a:fld id="{37BE1360-D302-46F2-B633-BE3A1CDD0E94}" type="datetimeFigureOut">
              <a:rPr lang="es-ES" smtClean="0"/>
              <a:t>20/03/2023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1ACEDD0-68C7-4711-8F5A-7906DAA5728F}" type="slidenum">
              <a:rPr lang="es-ES" smtClean="0"/>
              <a:t>‹#›</a:t>
            </a:fld>
            <a:endParaRPr lang="es-ES"/>
          </a:p>
        </p:txBody>
      </p:sp>
    </p:spTree>
    <p:extLst>
      <p:ext uri="{BB962C8B-B14F-4D97-AF65-F5344CB8AC3E}">
        <p14:creationId xmlns:p14="http://schemas.microsoft.com/office/powerpoint/2010/main" val="889877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a:spLocks noGrp="1"/>
          </p:cNvSpPr>
          <p:nvPr>
            <p:ph type="dt" sz="half" idx="10"/>
          </p:nvPr>
        </p:nvSpPr>
        <p:spPr/>
        <p:txBody>
          <a:bodyPr/>
          <a:lstStyle/>
          <a:p>
            <a:fld id="{37BE1360-D302-46F2-B633-BE3A1CDD0E94}" type="datetimeFigureOut">
              <a:rPr lang="es-ES" smtClean="0"/>
              <a:t>20/03/2023</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01ACEDD0-68C7-4711-8F5A-7906DAA5728F}" type="slidenum">
              <a:rPr lang="es-ES" smtClean="0"/>
              <a:t>‹#›</a:t>
            </a:fld>
            <a:endParaRPr lang="es-ES"/>
          </a:p>
        </p:txBody>
      </p:sp>
    </p:spTree>
    <p:extLst>
      <p:ext uri="{BB962C8B-B14F-4D97-AF65-F5344CB8AC3E}">
        <p14:creationId xmlns:p14="http://schemas.microsoft.com/office/powerpoint/2010/main" val="3520818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fecha 2"/>
          <p:cNvSpPr>
            <a:spLocks noGrp="1"/>
          </p:cNvSpPr>
          <p:nvPr>
            <p:ph type="dt" sz="half" idx="10"/>
          </p:nvPr>
        </p:nvSpPr>
        <p:spPr/>
        <p:txBody>
          <a:bodyPr/>
          <a:lstStyle/>
          <a:p>
            <a:fld id="{37BE1360-D302-46F2-B633-BE3A1CDD0E94}" type="datetimeFigureOut">
              <a:rPr lang="es-ES" smtClean="0"/>
              <a:t>20/03/2023</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01ACEDD0-68C7-4711-8F5A-7906DAA5728F}" type="slidenum">
              <a:rPr lang="es-ES" smtClean="0"/>
              <a:t>‹#›</a:t>
            </a:fld>
            <a:endParaRPr lang="es-ES"/>
          </a:p>
        </p:txBody>
      </p:sp>
    </p:spTree>
    <p:extLst>
      <p:ext uri="{BB962C8B-B14F-4D97-AF65-F5344CB8AC3E}">
        <p14:creationId xmlns:p14="http://schemas.microsoft.com/office/powerpoint/2010/main" val="3347963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37BE1360-D302-46F2-B633-BE3A1CDD0E94}" type="datetimeFigureOut">
              <a:rPr lang="es-ES" smtClean="0"/>
              <a:t>20/03/2023</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01ACEDD0-68C7-4711-8F5A-7906DAA5728F}" type="slidenum">
              <a:rPr lang="es-ES" smtClean="0"/>
              <a:t>‹#›</a:t>
            </a:fld>
            <a:endParaRPr lang="es-ES"/>
          </a:p>
        </p:txBody>
      </p:sp>
    </p:spTree>
    <p:extLst>
      <p:ext uri="{BB962C8B-B14F-4D97-AF65-F5344CB8AC3E}">
        <p14:creationId xmlns:p14="http://schemas.microsoft.com/office/powerpoint/2010/main" val="540331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37BE1360-D302-46F2-B633-BE3A1CDD0E94}" type="datetimeFigureOut">
              <a:rPr lang="es-ES" smtClean="0"/>
              <a:t>20/03/2023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1ACEDD0-68C7-4711-8F5A-7906DAA5728F}" type="slidenum">
              <a:rPr lang="es-ES" smtClean="0"/>
              <a:t>‹#›</a:t>
            </a:fld>
            <a:endParaRPr lang="es-ES"/>
          </a:p>
        </p:txBody>
      </p:sp>
    </p:spTree>
    <p:extLst>
      <p:ext uri="{BB962C8B-B14F-4D97-AF65-F5344CB8AC3E}">
        <p14:creationId xmlns:p14="http://schemas.microsoft.com/office/powerpoint/2010/main" val="29706201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37BE1360-D302-46F2-B633-BE3A1CDD0E94}" type="datetimeFigureOut">
              <a:rPr lang="es-ES" smtClean="0"/>
              <a:t>20/03/2023</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01ACEDD0-68C7-4711-8F5A-7906DAA5728F}" type="slidenum">
              <a:rPr lang="es-ES" smtClean="0"/>
              <a:t>‹#›</a:t>
            </a:fld>
            <a:endParaRPr lang="es-ES"/>
          </a:p>
        </p:txBody>
      </p:sp>
    </p:spTree>
    <p:extLst>
      <p:ext uri="{BB962C8B-B14F-4D97-AF65-F5344CB8AC3E}">
        <p14:creationId xmlns:p14="http://schemas.microsoft.com/office/powerpoint/2010/main" val="3653976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BE1360-D302-46F2-B633-BE3A1CDD0E94}" type="datetimeFigureOut">
              <a:rPr lang="es-ES" smtClean="0"/>
              <a:t>20/03/2023</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ACEDD0-68C7-4711-8F5A-7906DAA5728F}" type="slidenum">
              <a:rPr lang="es-ES" smtClean="0"/>
              <a:t>‹#›</a:t>
            </a:fld>
            <a:endParaRPr lang="es-ES"/>
          </a:p>
        </p:txBody>
      </p:sp>
    </p:spTree>
    <p:extLst>
      <p:ext uri="{BB962C8B-B14F-4D97-AF65-F5344CB8AC3E}">
        <p14:creationId xmlns:p14="http://schemas.microsoft.com/office/powerpoint/2010/main" val="32761765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jpe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jpeg"/><Relationship Id="rId10" Type="http://schemas.openxmlformats.org/officeDocument/2006/relationships/image" Target="../media/image35.png"/><Relationship Id="rId4" Type="http://schemas.openxmlformats.org/officeDocument/2006/relationships/image" Target="../media/image2.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3.jpeg"/><Relationship Id="rId7"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jpeg"/><Relationship Id="rId7"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8.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8.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oleObject" Target="../embeddings/oleObject1.bin"/><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jpe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2.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3.jpe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3"/>
          <a:stretch>
            <a:fillRect/>
          </a:stretch>
        </p:blipFill>
        <p:spPr>
          <a:xfrm>
            <a:off x="0" y="0"/>
            <a:ext cx="12192000" cy="6858000"/>
          </a:xfrm>
          <a:prstGeom prst="rect">
            <a:avLst/>
          </a:prstGeom>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1500" y="269393"/>
            <a:ext cx="3793991" cy="580870"/>
          </a:xfrm>
          <a:prstGeom prst="rect">
            <a:avLst/>
          </a:prstGeom>
        </p:spPr>
      </p:pic>
      <p:sp>
        <p:nvSpPr>
          <p:cNvPr id="12" name="Título 1"/>
          <p:cNvSpPr txBox="1">
            <a:spLocks/>
          </p:cNvSpPr>
          <p:nvPr/>
        </p:nvSpPr>
        <p:spPr>
          <a:xfrm>
            <a:off x="-1" y="1717339"/>
            <a:ext cx="2457451" cy="107315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5600" b="1" dirty="0">
                <a:solidFill>
                  <a:srgbClr val="0070C0"/>
                </a:solidFill>
                <a:latin typeface="Leelawadee" panose="020B0502040204020203" pitchFamily="34" charset="-34"/>
                <a:cs typeface="Leelawadee" panose="020B0502040204020203" pitchFamily="34" charset="-34"/>
              </a:rPr>
              <a:t>2023</a:t>
            </a:r>
          </a:p>
        </p:txBody>
      </p:sp>
      <p:sp>
        <p:nvSpPr>
          <p:cNvPr id="2" name="Título 1"/>
          <p:cNvSpPr>
            <a:spLocks noGrp="1"/>
          </p:cNvSpPr>
          <p:nvPr>
            <p:ph type="ctrTitle"/>
          </p:nvPr>
        </p:nvSpPr>
        <p:spPr>
          <a:xfrm>
            <a:off x="-16009" y="982479"/>
            <a:ext cx="12192000" cy="1073150"/>
          </a:xfrm>
        </p:spPr>
        <p:txBody>
          <a:bodyPr>
            <a:normAutofit/>
          </a:bodyPr>
          <a:lstStyle/>
          <a:p>
            <a:r>
              <a:rPr lang="es-ES" sz="5600" b="1" dirty="0">
                <a:solidFill>
                  <a:srgbClr val="0070C0"/>
                </a:solidFill>
                <a:latin typeface="Leelawadee" panose="020B0502040204020203" pitchFamily="34" charset="-34"/>
                <a:cs typeface="Leelawadee" panose="020B0502040204020203" pitchFamily="34" charset="-34"/>
              </a:rPr>
              <a:t>JORNADA DE PUERTAS ABIERTAS</a:t>
            </a:r>
          </a:p>
        </p:txBody>
      </p:sp>
    </p:spTree>
    <p:extLst>
      <p:ext uri="{BB962C8B-B14F-4D97-AF65-F5344CB8AC3E}">
        <p14:creationId xmlns:p14="http://schemas.microsoft.com/office/powerpoint/2010/main" val="18405396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PET con 18F-FDG</a:t>
            </a:r>
          </a:p>
        </p:txBody>
      </p:sp>
      <p:sp>
        <p:nvSpPr>
          <p:cNvPr id="3" name="Marcador de contenido 2"/>
          <p:cNvSpPr>
            <a:spLocks noGrp="1"/>
          </p:cNvSpPr>
          <p:nvPr>
            <p:ph idx="1"/>
          </p:nvPr>
        </p:nvSpPr>
        <p:spPr>
          <a:xfrm>
            <a:off x="838200" y="5596093"/>
            <a:ext cx="10515600" cy="580870"/>
          </a:xfrm>
        </p:spPr>
        <p:txBody>
          <a:bodyPr/>
          <a:lstStyle/>
          <a:p>
            <a:pPr marL="0" indent="0">
              <a:buNone/>
            </a:pPr>
            <a:r>
              <a:rPr lang="es-ES" dirty="0"/>
              <a:t>Estudio de patología oncológica</a:t>
            </a: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09" y="6033424"/>
            <a:ext cx="3667783" cy="828000"/>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1500" y="6176963"/>
            <a:ext cx="3793991" cy="580870"/>
          </a:xfrm>
          <a:prstGeom prst="rect">
            <a:avLst/>
          </a:prstGeom>
        </p:spPr>
      </p:pic>
      <p:pic>
        <p:nvPicPr>
          <p:cNvPr id="6" name="Imagen 1">
            <a:extLst>
              <a:ext uri="{FF2B5EF4-FFF2-40B4-BE49-F238E27FC236}">
                <a16:creationId xmlns:a16="http://schemas.microsoft.com/office/drawing/2014/main" id="{7EE0EB52-964A-1B4F-2C29-6750E3552BC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12019" y="950434"/>
            <a:ext cx="2444014" cy="4653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2">
            <a:extLst>
              <a:ext uri="{FF2B5EF4-FFF2-40B4-BE49-F238E27FC236}">
                <a16:creationId xmlns:a16="http://schemas.microsoft.com/office/drawing/2014/main" id="{9B490A18-45D3-3347-151C-5E989C46110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54875" y="950434"/>
            <a:ext cx="2175595" cy="4805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1">
            <a:extLst>
              <a:ext uri="{FF2B5EF4-FFF2-40B4-BE49-F238E27FC236}">
                <a16:creationId xmlns:a16="http://schemas.microsoft.com/office/drawing/2014/main" id="{0B54F40A-9D9C-26C3-B280-5493CFD50F9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0134" t="4515" r="3793" b="52160"/>
          <a:stretch/>
        </p:blipFill>
        <p:spPr bwMode="auto">
          <a:xfrm>
            <a:off x="2658644" y="1697488"/>
            <a:ext cx="2338388" cy="1915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4">
            <a:extLst>
              <a:ext uri="{FF2B5EF4-FFF2-40B4-BE49-F238E27FC236}">
                <a16:creationId xmlns:a16="http://schemas.microsoft.com/office/drawing/2014/main" id="{1EDFC181-B8C8-9783-3EB6-4C7F89D2F213}"/>
              </a:ext>
            </a:extLst>
          </p:cNvPr>
          <p:cNvPicPr>
            <a:picLocks noChangeAspect="1"/>
          </p:cNvPicPr>
          <p:nvPr/>
        </p:nvPicPr>
        <p:blipFill>
          <a:blip r:embed="rId8" cstate="print">
            <a:extLst>
              <a:ext uri="{28A0092B-C50C-407E-A947-70E740481C1C}">
                <a14:useLocalDpi xmlns:a14="http://schemas.microsoft.com/office/drawing/2010/main" val="0"/>
              </a:ext>
            </a:extLst>
          </a:blip>
          <a:srcRect l="2522" t="7436" r="1625" b="5203"/>
          <a:stretch>
            <a:fillRect/>
          </a:stretch>
        </p:blipFill>
        <p:spPr bwMode="auto">
          <a:xfrm>
            <a:off x="5251870" y="1734930"/>
            <a:ext cx="1573962" cy="1843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6">
            <a:extLst>
              <a:ext uri="{FF2B5EF4-FFF2-40B4-BE49-F238E27FC236}">
                <a16:creationId xmlns:a16="http://schemas.microsoft.com/office/drawing/2014/main" id="{902AA1CC-F368-7A02-8347-53E71DC375B7}"/>
              </a:ext>
            </a:extLst>
          </p:cNvPr>
          <p:cNvPicPr>
            <a:picLocks noChangeAspect="1"/>
          </p:cNvPicPr>
          <p:nvPr/>
        </p:nvPicPr>
        <p:blipFill>
          <a:blip r:embed="rId9">
            <a:extLst>
              <a:ext uri="{28A0092B-C50C-407E-A947-70E740481C1C}">
                <a14:useLocalDpi xmlns:a14="http://schemas.microsoft.com/office/drawing/2010/main" val="0"/>
              </a:ext>
            </a:extLst>
          </a:blip>
          <a:srcRect t="23526" b="12724"/>
          <a:stretch>
            <a:fillRect/>
          </a:stretch>
        </p:blipFill>
        <p:spPr bwMode="auto">
          <a:xfrm>
            <a:off x="4184251" y="3915286"/>
            <a:ext cx="2506662"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7">
            <a:extLst>
              <a:ext uri="{FF2B5EF4-FFF2-40B4-BE49-F238E27FC236}">
                <a16:creationId xmlns:a16="http://schemas.microsoft.com/office/drawing/2014/main" id="{FE768969-695A-DB6A-C828-30A63A4597E6}"/>
              </a:ext>
            </a:extLst>
          </p:cNvPr>
          <p:cNvPicPr>
            <a:picLocks noChangeAspect="1"/>
          </p:cNvPicPr>
          <p:nvPr/>
        </p:nvPicPr>
        <p:blipFill>
          <a:blip r:embed="rId10">
            <a:extLst>
              <a:ext uri="{28A0092B-C50C-407E-A947-70E740481C1C}">
                <a14:useLocalDpi xmlns:a14="http://schemas.microsoft.com/office/drawing/2010/main" val="0"/>
              </a:ext>
            </a:extLst>
          </a:blip>
          <a:srcRect t="24500" r="1424" b="6998"/>
          <a:stretch>
            <a:fillRect/>
          </a:stretch>
        </p:blipFill>
        <p:spPr bwMode="auto">
          <a:xfrm>
            <a:off x="1040620" y="3915286"/>
            <a:ext cx="2338387"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n 1">
            <a:extLst>
              <a:ext uri="{FF2B5EF4-FFF2-40B4-BE49-F238E27FC236}">
                <a16:creationId xmlns:a16="http://schemas.microsoft.com/office/drawing/2014/main" id="{F25D7C3F-FEE8-C7B3-C2B0-750207771F3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2894" t="54332" r="59488" b="3902"/>
          <a:stretch/>
        </p:blipFill>
        <p:spPr bwMode="auto">
          <a:xfrm>
            <a:off x="800119" y="1731963"/>
            <a:ext cx="1790281" cy="1846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853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PET con 18F-FDG</a:t>
            </a:r>
          </a:p>
        </p:txBody>
      </p:sp>
      <p:sp>
        <p:nvSpPr>
          <p:cNvPr id="3" name="Marcador de contenido 2"/>
          <p:cNvSpPr>
            <a:spLocks noGrp="1"/>
          </p:cNvSpPr>
          <p:nvPr>
            <p:ph idx="1"/>
          </p:nvPr>
        </p:nvSpPr>
        <p:spPr>
          <a:xfrm>
            <a:off x="838200" y="5654766"/>
            <a:ext cx="10515600" cy="454792"/>
          </a:xfrm>
        </p:spPr>
        <p:txBody>
          <a:bodyPr>
            <a:normAutofit lnSpcReduction="10000"/>
          </a:bodyPr>
          <a:lstStyle/>
          <a:p>
            <a:pPr marL="0" indent="0">
              <a:buNone/>
            </a:pPr>
            <a:r>
              <a:rPr lang="es-ES" dirty="0"/>
              <a:t>Estudio de metabolismo cerebral</a:t>
            </a: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509" y="6033424"/>
            <a:ext cx="3667783" cy="828000"/>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1500" y="6176963"/>
            <a:ext cx="3793991" cy="580870"/>
          </a:xfrm>
          <a:prstGeom prst="rect">
            <a:avLst/>
          </a:prstGeom>
        </p:spPr>
      </p:pic>
      <p:pic>
        <p:nvPicPr>
          <p:cNvPr id="6" name="Picture 2" descr="https://lh5.googleusercontent.com/JgZjuIVaZkOjMUOfAJeURdke_hO5zLf2d2Zic-UvZyZvK6kzjnUhqXLLJBOtAzcA0R2raFRHDeZV-xsgnmNdSoK104f_Y1hyyTWZLX_4Ks-P5MkXS-OhxVGzhovFbGSF8MGN1E0DD5mpsK8uEs1jupk">
            <a:extLst>
              <a:ext uri="{FF2B5EF4-FFF2-40B4-BE49-F238E27FC236}">
                <a16:creationId xmlns:a16="http://schemas.microsoft.com/office/drawing/2014/main" id="{4AB41499-605E-9A2A-0335-EB1DD45E79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665" t="9474" r="3523" b="3157"/>
          <a:stretch>
            <a:fillRect/>
          </a:stretch>
        </p:blipFill>
        <p:spPr bwMode="auto">
          <a:xfrm>
            <a:off x="6388304" y="655854"/>
            <a:ext cx="4785622" cy="5226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https://lh4.googleusercontent.com/XhuAzebClOCHz7qI2jH-IfriUAVpBxahw_j9XaU2eamb6o6dr91lhX8j7dobAHuFP07RN9EBz4QZ0tJgYcengkBTk8jo5y3bVzdek0zoJmsHYNQjwNaRpNp3Gk71x6QCOJkXr3Nyufc9S93k0aLaVLI">
            <a:extLst>
              <a:ext uri="{FF2B5EF4-FFF2-40B4-BE49-F238E27FC236}">
                <a16:creationId xmlns:a16="http://schemas.microsoft.com/office/drawing/2014/main" id="{A8821150-6551-5FC9-CFFC-92C87311FC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3567" t="18073" r="12430" b="9634"/>
          <a:stretch>
            <a:fillRect/>
          </a:stretch>
        </p:blipFill>
        <p:spPr bwMode="auto">
          <a:xfrm>
            <a:off x="1389549" y="1712685"/>
            <a:ext cx="3311038" cy="3752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14928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PET con 18F-Florbetaben</a:t>
            </a:r>
          </a:p>
        </p:txBody>
      </p:sp>
      <p:sp>
        <p:nvSpPr>
          <p:cNvPr id="3" name="Marcador de contenido 2"/>
          <p:cNvSpPr>
            <a:spLocks noGrp="1"/>
          </p:cNvSpPr>
          <p:nvPr>
            <p:ph idx="1"/>
          </p:nvPr>
        </p:nvSpPr>
        <p:spPr>
          <a:xfrm>
            <a:off x="838200" y="5617997"/>
            <a:ext cx="10515600" cy="481102"/>
          </a:xfrm>
        </p:spPr>
        <p:txBody>
          <a:bodyPr/>
          <a:lstStyle/>
          <a:p>
            <a:pPr marL="0" indent="0">
              <a:buNone/>
            </a:pPr>
            <a:r>
              <a:rPr lang="es-ES" dirty="0"/>
              <a:t>Estudio de depósito de amiloide en sustancia gris</a:t>
            </a: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509" y="6033424"/>
            <a:ext cx="3667783" cy="828000"/>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1500" y="6176963"/>
            <a:ext cx="3793991" cy="580870"/>
          </a:xfrm>
          <a:prstGeom prst="rect">
            <a:avLst/>
          </a:prstGeom>
        </p:spPr>
      </p:pic>
      <p:pic>
        <p:nvPicPr>
          <p:cNvPr id="6" name="Picture 2" descr="https://lh4.googleusercontent.com/rOUxOJrjz7MWL06uMUQocwvLueJJwH5jL2fVcMTLplGvopDlOVwy1ZzLd68nLQWO9D5jhVlp4fLynQBqBSfQ_ytMjnDRn4rqTGgf8Ksb5a5te1JnpUfDOE--udyWSrQUuQE_Ah8GFuQiFzdlKq7eu2M">
            <a:extLst>
              <a:ext uri="{FF2B5EF4-FFF2-40B4-BE49-F238E27FC236}">
                <a16:creationId xmlns:a16="http://schemas.microsoft.com/office/drawing/2014/main" id="{D39C49AF-F533-B5AA-853B-8F2A66BF48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677" t="28357" r="19962" b="10449"/>
          <a:stretch>
            <a:fillRect/>
          </a:stretch>
        </p:blipFill>
        <p:spPr bwMode="auto">
          <a:xfrm>
            <a:off x="3624595" y="1968452"/>
            <a:ext cx="2493927" cy="292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upo 1">
            <a:extLst>
              <a:ext uri="{FF2B5EF4-FFF2-40B4-BE49-F238E27FC236}">
                <a16:creationId xmlns:a16="http://schemas.microsoft.com/office/drawing/2014/main" id="{ED9587A4-F2A3-11E0-D41A-EF3FA8F077EA}"/>
              </a:ext>
            </a:extLst>
          </p:cNvPr>
          <p:cNvGrpSpPr>
            <a:grpSpLocks/>
          </p:cNvGrpSpPr>
          <p:nvPr/>
        </p:nvGrpSpPr>
        <p:grpSpPr bwMode="auto">
          <a:xfrm>
            <a:off x="6911053" y="826102"/>
            <a:ext cx="4887050" cy="4536792"/>
            <a:chOff x="3672160" y="1556264"/>
            <a:chExt cx="6121914" cy="5553652"/>
          </a:xfrm>
        </p:grpSpPr>
        <p:pic>
          <p:nvPicPr>
            <p:cNvPr id="8" name="Picture 4" descr="https://lh3.googleusercontent.com/QfWfv9cKpfda4HhSe4VsWA1-JHizb_oETk0edNCpW_qI6rbVp3Pgx44cU_E1mF0OzVM-CgzeEnyxnoYtCG0za5b8XeL1zF-IJCNKJB_o090Wi0n7B-fMyJwnDbls1ojSxa_7KGagXAShwx9OqxDTw2I">
              <a:extLst>
                <a:ext uri="{FF2B5EF4-FFF2-40B4-BE49-F238E27FC236}">
                  <a16:creationId xmlns:a16="http://schemas.microsoft.com/office/drawing/2014/main" id="{4ABC08B2-550D-9C96-C1E1-BE24C14EE2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047" t="77344" r="7404" b="4195"/>
            <a:stretch>
              <a:fillRect/>
            </a:stretch>
          </p:blipFill>
          <p:spPr bwMode="auto">
            <a:xfrm>
              <a:off x="3672160" y="5634334"/>
              <a:ext cx="6120680" cy="1475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https://lh3.googleusercontent.com/QfWfv9cKpfda4HhSe4VsWA1-JHizb_oETk0edNCpW_qI6rbVp3Pgx44cU_E1mF0OzVM-CgzeEnyxnoYtCG0za5b8XeL1zF-IJCNKJB_o090Wi0n7B-fMyJwnDbls1ojSxa_7KGagXAShwx9OqxDTw2I">
              <a:extLst>
                <a:ext uri="{FF2B5EF4-FFF2-40B4-BE49-F238E27FC236}">
                  <a16:creationId xmlns:a16="http://schemas.microsoft.com/office/drawing/2014/main" id="{3B5EB5C9-569F-62DF-0051-28AF295466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047" t="30630" r="7404" b="51352"/>
            <a:stretch>
              <a:fillRect/>
            </a:stretch>
          </p:blipFill>
          <p:spPr bwMode="auto">
            <a:xfrm>
              <a:off x="3672160" y="1556264"/>
              <a:ext cx="6120680"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https://lh3.googleusercontent.com/QfWfv9cKpfda4HhSe4VsWA1-JHizb_oETk0edNCpW_qI6rbVp3Pgx44cU_E1mF0OzVM-CgzeEnyxnoYtCG0za5b8XeL1zF-IJCNKJB_o090Wi0n7B-fMyJwnDbls1ojSxa_7KGagXAShwx9OqxDTw2I">
              <a:extLst>
                <a:ext uri="{FF2B5EF4-FFF2-40B4-BE49-F238E27FC236}">
                  <a16:creationId xmlns:a16="http://schemas.microsoft.com/office/drawing/2014/main" id="{801374B3-27AC-0F01-43D3-54BF328FFF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047" t="54053" r="7404" b="27141"/>
            <a:stretch>
              <a:fillRect/>
            </a:stretch>
          </p:blipFill>
          <p:spPr bwMode="auto">
            <a:xfrm>
              <a:off x="3673394" y="3563813"/>
              <a:ext cx="6120680" cy="1503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26" name="Picture 2">
            <a:extLst>
              <a:ext uri="{FF2B5EF4-FFF2-40B4-BE49-F238E27FC236}">
                <a16:creationId xmlns:a16="http://schemas.microsoft.com/office/drawing/2014/main" id="{CC6E76E4-23D6-4DA1-9A13-18B49A9DF30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9161" t="84401" r="52605"/>
          <a:stretch/>
        </p:blipFill>
        <p:spPr bwMode="auto">
          <a:xfrm>
            <a:off x="338137" y="1859177"/>
            <a:ext cx="3286458" cy="3248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2763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Cirugía radioguiada</a:t>
            </a: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09" y="6033424"/>
            <a:ext cx="3667783" cy="828000"/>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1500" y="6176963"/>
            <a:ext cx="3793991" cy="580870"/>
          </a:xfrm>
          <a:prstGeom prst="rect">
            <a:avLst/>
          </a:prstGeom>
        </p:spPr>
      </p:pic>
      <p:pic>
        <p:nvPicPr>
          <p:cNvPr id="6" name="Imagen 4" descr="Diagrama&#10;&#10;Descripción generada automáticamente">
            <a:extLst>
              <a:ext uri="{FF2B5EF4-FFF2-40B4-BE49-F238E27FC236}">
                <a16:creationId xmlns:a16="http://schemas.microsoft.com/office/drawing/2014/main" id="{32EE70DB-F807-32F3-260B-889354EEF6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7109" y="1556562"/>
            <a:ext cx="9377781" cy="37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330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75072" y="5509217"/>
            <a:ext cx="10515600" cy="536432"/>
          </a:xfrm>
        </p:spPr>
        <p:txBody>
          <a:bodyPr/>
          <a:lstStyle/>
          <a:p>
            <a:pPr marL="0" indent="0">
              <a:buNone/>
            </a:pPr>
            <a:r>
              <a:rPr lang="es-ES" dirty="0"/>
              <a:t>Biopsia selectiva de ganglio centinela</a:t>
            </a: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09" y="6033424"/>
            <a:ext cx="3667783" cy="828000"/>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1500" y="6176963"/>
            <a:ext cx="3793991" cy="580870"/>
          </a:xfrm>
          <a:prstGeom prst="rect">
            <a:avLst/>
          </a:prstGeom>
        </p:spPr>
      </p:pic>
      <p:pic>
        <p:nvPicPr>
          <p:cNvPr id="6" name="Imagen 5" descr="Recorte de pantalla">
            <a:extLst>
              <a:ext uri="{FF2B5EF4-FFF2-40B4-BE49-F238E27FC236}">
                <a16:creationId xmlns:a16="http://schemas.microsoft.com/office/drawing/2014/main" id="{6419CEB4-9A8E-1948-3EDC-7A8533C8718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0085" y="175733"/>
            <a:ext cx="3330427" cy="3331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10" descr="Recorte de pantalla">
            <a:extLst>
              <a:ext uri="{FF2B5EF4-FFF2-40B4-BE49-F238E27FC236}">
                <a16:creationId xmlns:a16="http://schemas.microsoft.com/office/drawing/2014/main" id="{849716A7-1A30-9C5F-2908-011996EA8B4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28504" y="2345208"/>
            <a:ext cx="3081924" cy="290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Marcador de contenido 4" descr="Recorte de pantalla">
            <a:extLst>
              <a:ext uri="{FF2B5EF4-FFF2-40B4-BE49-F238E27FC236}">
                <a16:creationId xmlns:a16="http://schemas.microsoft.com/office/drawing/2014/main" id="{2AD35003-2893-06B7-3E2D-CF23B69BE5F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a:xfrm>
            <a:off x="5253037" y="175733"/>
            <a:ext cx="5325915" cy="3099325"/>
          </a:xfrm>
          <a:prstGeom prst="rect">
            <a:avLst/>
          </a:prstGeom>
        </p:spPr>
      </p:pic>
      <p:pic>
        <p:nvPicPr>
          <p:cNvPr id="9" name="Imagen 3">
            <a:extLst>
              <a:ext uri="{FF2B5EF4-FFF2-40B4-BE49-F238E27FC236}">
                <a16:creationId xmlns:a16="http://schemas.microsoft.com/office/drawing/2014/main" id="{5C427E33-4B41-3059-3CFF-066899502F11}"/>
              </a:ext>
            </a:extLst>
          </p:cNvPr>
          <p:cNvPicPr>
            <a:picLocks noChangeAspect="1"/>
          </p:cNvPicPr>
          <p:nvPr/>
        </p:nvPicPr>
        <p:blipFill>
          <a:blip r:embed="rId8">
            <a:extLst>
              <a:ext uri="{28A0092B-C50C-407E-A947-70E740481C1C}">
                <a14:useLocalDpi xmlns:a14="http://schemas.microsoft.com/office/drawing/2010/main" val="0"/>
              </a:ext>
            </a:extLst>
          </a:blip>
          <a:srcRect t="22612" b="3882"/>
          <a:stretch>
            <a:fillRect/>
          </a:stretch>
        </p:blipFill>
        <p:spPr bwMode="auto">
          <a:xfrm>
            <a:off x="6772275" y="0"/>
            <a:ext cx="5455136" cy="5670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6020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5596177"/>
            <a:ext cx="10515600" cy="580870"/>
          </a:xfrm>
        </p:spPr>
        <p:txBody>
          <a:bodyPr/>
          <a:lstStyle/>
          <a:p>
            <a:pPr marL="0" indent="0">
              <a:buNone/>
            </a:pPr>
            <a:r>
              <a:rPr lang="es-ES" dirty="0"/>
              <a:t>Marcaje de lesiones </a:t>
            </a: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09" y="6033424"/>
            <a:ext cx="3667783" cy="828000"/>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1500" y="6176963"/>
            <a:ext cx="3793991" cy="580870"/>
          </a:xfrm>
          <a:prstGeom prst="rect">
            <a:avLst/>
          </a:prstGeom>
        </p:spPr>
      </p:pic>
      <p:pic>
        <p:nvPicPr>
          <p:cNvPr id="6" name="Imagen 1">
            <a:extLst>
              <a:ext uri="{FF2B5EF4-FFF2-40B4-BE49-F238E27FC236}">
                <a16:creationId xmlns:a16="http://schemas.microsoft.com/office/drawing/2014/main" id="{EF04AC04-8446-7ED7-321F-7A64952F53E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59357" y="147692"/>
            <a:ext cx="3073283" cy="255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2">
            <a:extLst>
              <a:ext uri="{FF2B5EF4-FFF2-40B4-BE49-F238E27FC236}">
                <a16:creationId xmlns:a16="http://schemas.microsoft.com/office/drawing/2014/main" id="{BC20EF8D-A184-BD2A-B325-C044A0D233D7}"/>
              </a:ext>
            </a:extLst>
          </p:cNvPr>
          <p:cNvPicPr>
            <a:picLocks noChangeAspect="1"/>
          </p:cNvPicPr>
          <p:nvPr/>
        </p:nvPicPr>
        <p:blipFill>
          <a:blip r:embed="rId6" cstate="print">
            <a:extLst>
              <a:ext uri="{28A0092B-C50C-407E-A947-70E740481C1C}">
                <a14:useLocalDpi xmlns:a14="http://schemas.microsoft.com/office/drawing/2010/main" val="0"/>
              </a:ext>
            </a:extLst>
          </a:blip>
          <a:srcRect l="301" t="4787" r="25249" b="4305"/>
          <a:stretch>
            <a:fillRect/>
          </a:stretch>
        </p:blipFill>
        <p:spPr bwMode="auto">
          <a:xfrm>
            <a:off x="838200" y="175153"/>
            <a:ext cx="2858700" cy="2547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3">
            <a:extLst>
              <a:ext uri="{FF2B5EF4-FFF2-40B4-BE49-F238E27FC236}">
                <a16:creationId xmlns:a16="http://schemas.microsoft.com/office/drawing/2014/main" id="{3F8F1293-7104-DF2D-4DC5-BFDC58FC9F9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09512" y="100167"/>
            <a:ext cx="3070402" cy="255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Marcador de contenido 3">
            <a:extLst>
              <a:ext uri="{FF2B5EF4-FFF2-40B4-BE49-F238E27FC236}">
                <a16:creationId xmlns:a16="http://schemas.microsoft.com/office/drawing/2014/main" id="{1DFFCF92-9B1C-F7CB-A5B9-83F273564F51}"/>
              </a:ext>
            </a:extLst>
          </p:cNvPr>
          <p:cNvPicPr>
            <a:picLocks noChangeAspect="1"/>
          </p:cNvPicPr>
          <p:nvPr/>
        </p:nvPicPr>
        <p:blipFill>
          <a:blip r:embed="rId8" cstate="print">
            <a:extLst>
              <a:ext uri="{28A0092B-C50C-407E-A947-70E740481C1C}">
                <a14:useLocalDpi xmlns:a14="http://schemas.microsoft.com/office/drawing/2010/main" val="0"/>
              </a:ext>
            </a:extLst>
          </a:blip>
          <a:srcRect t="16325" b="16148"/>
          <a:stretch>
            <a:fillRect/>
          </a:stretch>
        </p:blipFill>
        <p:spPr bwMode="auto">
          <a:xfrm>
            <a:off x="2347286" y="2908757"/>
            <a:ext cx="7497427" cy="2665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471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¿Tera… qué?</a:t>
            </a:r>
          </a:p>
        </p:txBody>
      </p:sp>
      <p:sp>
        <p:nvSpPr>
          <p:cNvPr id="3" name="Marcador de contenido 2"/>
          <p:cNvSpPr>
            <a:spLocks noGrp="1"/>
          </p:cNvSpPr>
          <p:nvPr>
            <p:ph idx="1"/>
          </p:nvPr>
        </p:nvSpPr>
        <p:spPr>
          <a:xfrm>
            <a:off x="838200" y="1812744"/>
            <a:ext cx="10515600" cy="580870"/>
          </a:xfrm>
        </p:spPr>
        <p:txBody>
          <a:bodyPr/>
          <a:lstStyle/>
          <a:p>
            <a:pPr>
              <a:buFont typeface="Wingdings" panose="05000000000000000000" pitchFamily="2" charset="2"/>
              <a:buChar char="Ø"/>
            </a:pPr>
            <a:r>
              <a:rPr lang="es-ES" dirty="0"/>
              <a:t> </a:t>
            </a:r>
            <a:r>
              <a:rPr lang="es-ES" b="1" dirty="0">
                <a:solidFill>
                  <a:srgbClr val="FF0000"/>
                </a:solidFill>
              </a:rPr>
              <a:t>Teragnosis</a:t>
            </a: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09" y="6033424"/>
            <a:ext cx="3667783" cy="828000"/>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1500" y="6176963"/>
            <a:ext cx="3793991" cy="580870"/>
          </a:xfrm>
          <a:prstGeom prst="rect">
            <a:avLst/>
          </a:prstGeom>
        </p:spPr>
      </p:pic>
      <p:pic>
        <p:nvPicPr>
          <p:cNvPr id="6" name="Imagen 2" descr="Diagrama&#10;&#10;Descripción generada automáticamente">
            <a:extLst>
              <a:ext uri="{FF2B5EF4-FFF2-40B4-BE49-F238E27FC236}">
                <a16:creationId xmlns:a16="http://schemas.microsoft.com/office/drawing/2014/main" id="{EEBF0622-8DDB-FA2C-A499-CD13A508A4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0150" y="2541432"/>
            <a:ext cx="4470977" cy="3369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Teragnosis en cáncer de próstata">
            <a:extLst>
              <a:ext uri="{FF2B5EF4-FFF2-40B4-BE49-F238E27FC236}">
                <a16:creationId xmlns:a16="http://schemas.microsoft.com/office/drawing/2014/main" id="{E9B308F0-A7A0-C46A-FF93-0721E7AA83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4637" y="363517"/>
            <a:ext cx="4942596" cy="5669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4469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432942"/>
            <a:ext cx="10515600" cy="1325563"/>
          </a:xfrm>
        </p:spPr>
        <p:txBody>
          <a:bodyPr/>
          <a:lstStyle/>
          <a:p>
            <a:r>
              <a:rPr lang="es-ES" dirty="0"/>
              <a:t>¿Tera… qué?</a:t>
            </a:r>
          </a:p>
        </p:txBody>
      </p:sp>
      <p:pic>
        <p:nvPicPr>
          <p:cNvPr id="9" name="Content Placeholder 8">
            <a:extLst>
              <a:ext uri="{FF2B5EF4-FFF2-40B4-BE49-F238E27FC236}">
                <a16:creationId xmlns:a16="http://schemas.microsoft.com/office/drawing/2014/main" id="{A11085DC-3EC0-966A-B6B1-FEFEA1DD5F8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20825" y="767886"/>
            <a:ext cx="7378973" cy="4648530"/>
          </a:xfr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09" y="6033424"/>
            <a:ext cx="3667783" cy="828000"/>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1500" y="6176963"/>
            <a:ext cx="3793991" cy="580870"/>
          </a:xfrm>
          <a:prstGeom prst="rect">
            <a:avLst/>
          </a:prstGeom>
        </p:spPr>
      </p:pic>
      <p:pic>
        <p:nvPicPr>
          <p:cNvPr id="6" name="Imagen 3">
            <a:extLst>
              <a:ext uri="{FF2B5EF4-FFF2-40B4-BE49-F238E27FC236}">
                <a16:creationId xmlns:a16="http://schemas.microsoft.com/office/drawing/2014/main" id="{3CB7977B-F612-9E16-6313-DDB813E244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47981"/>
          <a:stretch>
            <a:fillRect/>
          </a:stretch>
        </p:blipFill>
        <p:spPr bwMode="auto">
          <a:xfrm>
            <a:off x="838200" y="1776526"/>
            <a:ext cx="1372950" cy="3304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3">
            <a:extLst>
              <a:ext uri="{FF2B5EF4-FFF2-40B4-BE49-F238E27FC236}">
                <a16:creationId xmlns:a16="http://schemas.microsoft.com/office/drawing/2014/main" id="{6E0C2BE2-E13A-4B0E-5D06-4CBC04417F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48425"/>
          <a:stretch>
            <a:fillRect/>
          </a:stretch>
        </p:blipFill>
        <p:spPr bwMode="auto">
          <a:xfrm>
            <a:off x="2513086" y="1825625"/>
            <a:ext cx="1361206" cy="3304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Marcador de contenido 2">
            <a:extLst>
              <a:ext uri="{FF2B5EF4-FFF2-40B4-BE49-F238E27FC236}">
                <a16:creationId xmlns:a16="http://schemas.microsoft.com/office/drawing/2014/main" id="{F95063EF-AF33-0FD6-51B3-663E07F03FA5}"/>
              </a:ext>
            </a:extLst>
          </p:cNvPr>
          <p:cNvSpPr txBox="1">
            <a:spLocks/>
          </p:cNvSpPr>
          <p:nvPr/>
        </p:nvSpPr>
        <p:spPr>
          <a:xfrm>
            <a:off x="838200" y="5702260"/>
            <a:ext cx="10515600" cy="478355"/>
          </a:xfrm>
          <a:prstGeom prst="rect">
            <a:avLst/>
          </a:prstGeom>
        </p:spPr>
        <p:txBody>
          <a:bodyPr vert="horz" lIns="91440" tIns="45720" rIns="91440" bIns="45720" rtlCol="0" anchor="ct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S" dirty="0"/>
              <a:t>Teragnosis de cáncer de próstata (PSMA) y tumor neuroendocrino (Lu 177- </a:t>
            </a:r>
            <a:r>
              <a:rPr lang="es-ES" dirty="0" err="1"/>
              <a:t>Dotatate</a:t>
            </a:r>
            <a:r>
              <a:rPr lang="es-ES" dirty="0"/>
              <a:t>)</a:t>
            </a:r>
          </a:p>
        </p:txBody>
      </p:sp>
    </p:spTree>
    <p:extLst>
      <p:ext uri="{BB962C8B-B14F-4D97-AF65-F5344CB8AC3E}">
        <p14:creationId xmlns:p14="http://schemas.microsoft.com/office/powerpoint/2010/main" val="108187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5433917"/>
            <a:ext cx="10515600" cy="580871"/>
          </a:xfrm>
        </p:spPr>
        <p:txBody>
          <a:bodyPr/>
          <a:lstStyle/>
          <a:p>
            <a:pPr marL="0" indent="0">
              <a:buNone/>
            </a:pPr>
            <a:r>
              <a:rPr lang="es-ES" dirty="0"/>
              <a:t>Cáncer de próstata. Gammagrafía ósea y PET Ga68-PSMA  </a:t>
            </a: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509" y="6033424"/>
            <a:ext cx="3667783" cy="828000"/>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1500" y="6176963"/>
            <a:ext cx="3793991" cy="580870"/>
          </a:xfrm>
          <a:prstGeom prst="rect">
            <a:avLst/>
          </a:prstGeom>
        </p:spPr>
      </p:pic>
      <p:grpSp>
        <p:nvGrpSpPr>
          <p:cNvPr id="6" name="Grupo 5">
            <a:extLst>
              <a:ext uri="{FF2B5EF4-FFF2-40B4-BE49-F238E27FC236}">
                <a16:creationId xmlns:a16="http://schemas.microsoft.com/office/drawing/2014/main" id="{3FA2EF9B-286C-54F7-4B97-FDA4D8623B78}"/>
              </a:ext>
            </a:extLst>
          </p:cNvPr>
          <p:cNvGrpSpPr>
            <a:grpSpLocks/>
          </p:cNvGrpSpPr>
          <p:nvPr/>
        </p:nvGrpSpPr>
        <p:grpSpPr bwMode="auto">
          <a:xfrm>
            <a:off x="566168" y="701154"/>
            <a:ext cx="3804879" cy="4462776"/>
            <a:chOff x="799200" y="439340"/>
            <a:chExt cx="2257199" cy="3267450"/>
          </a:xfrm>
        </p:grpSpPr>
        <p:pic>
          <p:nvPicPr>
            <p:cNvPr id="7" name="Imagen 6">
              <a:extLst>
                <a:ext uri="{FF2B5EF4-FFF2-40B4-BE49-F238E27FC236}">
                  <a16:creationId xmlns:a16="http://schemas.microsoft.com/office/drawing/2014/main" id="{3D547DEF-FF60-39DB-FAF8-5ED234C06CA5}"/>
                </a:ext>
              </a:extLst>
            </p:cNvPr>
            <p:cNvPicPr>
              <a:picLocks noChangeAspect="1"/>
            </p:cNvPicPr>
            <p:nvPr/>
          </p:nvPicPr>
          <p:blipFill>
            <a:blip r:embed="rId4" cstate="print">
              <a:extLst>
                <a:ext uri="{28A0092B-C50C-407E-A947-70E740481C1C}">
                  <a14:useLocalDpi xmlns:a14="http://schemas.microsoft.com/office/drawing/2010/main" val="0"/>
                </a:ext>
              </a:extLst>
            </a:blip>
            <a:srcRect l="31207" t="8606" r="53825" b="20358"/>
            <a:stretch>
              <a:fillRect/>
            </a:stretch>
          </p:blipFill>
          <p:spPr bwMode="auto">
            <a:xfrm>
              <a:off x="1954798" y="439340"/>
              <a:ext cx="1101601" cy="326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10">
              <a:extLst>
                <a:ext uri="{FF2B5EF4-FFF2-40B4-BE49-F238E27FC236}">
                  <a16:creationId xmlns:a16="http://schemas.microsoft.com/office/drawing/2014/main" id="{736E6F83-A7B8-B55B-2B6F-0D0679610D16}"/>
                </a:ext>
              </a:extLst>
            </p:cNvPr>
            <p:cNvPicPr>
              <a:picLocks noChangeAspect="1"/>
            </p:cNvPicPr>
            <p:nvPr/>
          </p:nvPicPr>
          <p:blipFill>
            <a:blip r:embed="rId5" cstate="print">
              <a:extLst>
                <a:ext uri="{28A0092B-C50C-407E-A947-70E740481C1C}">
                  <a14:useLocalDpi xmlns:a14="http://schemas.microsoft.com/office/drawing/2010/main" val="0"/>
                </a:ext>
              </a:extLst>
            </a:blip>
            <a:srcRect l="7712" t="8606" r="75658" b="21481"/>
            <a:stretch>
              <a:fillRect/>
            </a:stretch>
          </p:blipFill>
          <p:spPr bwMode="auto">
            <a:xfrm>
              <a:off x="799200" y="439340"/>
              <a:ext cx="1224000" cy="321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Imagen 11">
            <a:extLst>
              <a:ext uri="{FF2B5EF4-FFF2-40B4-BE49-F238E27FC236}">
                <a16:creationId xmlns:a16="http://schemas.microsoft.com/office/drawing/2014/main" id="{711795D8-5B81-E560-55AA-B61F89145F6C}"/>
              </a:ext>
            </a:extLst>
          </p:cNvPr>
          <p:cNvPicPr>
            <a:picLocks noChangeAspect="1"/>
          </p:cNvPicPr>
          <p:nvPr/>
        </p:nvPicPr>
        <p:blipFill>
          <a:blip r:embed="rId6">
            <a:extLst>
              <a:ext uri="{28A0092B-C50C-407E-A947-70E740481C1C}">
                <a14:useLocalDpi xmlns:a14="http://schemas.microsoft.com/office/drawing/2010/main" val="0"/>
              </a:ext>
            </a:extLst>
          </a:blip>
          <a:srcRect l="75505" t="36726" r="555" b="1212"/>
          <a:stretch>
            <a:fillRect/>
          </a:stretch>
        </p:blipFill>
        <p:spPr bwMode="auto">
          <a:xfrm>
            <a:off x="9357215" y="701154"/>
            <a:ext cx="2628276" cy="4462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2">
            <a:extLst>
              <a:ext uri="{FF2B5EF4-FFF2-40B4-BE49-F238E27FC236}">
                <a16:creationId xmlns:a16="http://schemas.microsoft.com/office/drawing/2014/main" id="{73AEC87D-F562-E57B-C24E-319413C955E1}"/>
              </a:ext>
            </a:extLst>
          </p:cNvPr>
          <p:cNvPicPr>
            <a:picLocks noChangeAspect="1"/>
          </p:cNvPicPr>
          <p:nvPr/>
        </p:nvPicPr>
        <p:blipFill>
          <a:blip r:embed="rId7">
            <a:extLst>
              <a:ext uri="{28A0092B-C50C-407E-A947-70E740481C1C}">
                <a14:useLocalDpi xmlns:a14="http://schemas.microsoft.com/office/drawing/2010/main" val="0"/>
              </a:ext>
            </a:extLst>
          </a:blip>
          <a:srcRect l="33389" t="1865" r="2798" b="1936"/>
          <a:stretch>
            <a:fillRect/>
          </a:stretch>
        </p:blipFill>
        <p:spPr bwMode="auto">
          <a:xfrm>
            <a:off x="4416557" y="701155"/>
            <a:ext cx="4737103" cy="4462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03458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5566857"/>
            <a:ext cx="10515600" cy="495776"/>
          </a:xfrm>
        </p:spPr>
        <p:txBody>
          <a:bodyPr/>
          <a:lstStyle/>
          <a:p>
            <a:pPr marL="0" indent="0">
              <a:buNone/>
            </a:pPr>
            <a:r>
              <a:rPr lang="es-ES" dirty="0"/>
              <a:t>Lu177-PSMA</a:t>
            </a: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509" y="6033424"/>
            <a:ext cx="3667783" cy="828000"/>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1500" y="6176963"/>
            <a:ext cx="3793991" cy="580870"/>
          </a:xfrm>
          <a:prstGeom prst="rect">
            <a:avLst/>
          </a:prstGeom>
        </p:spPr>
      </p:pic>
      <p:pic>
        <p:nvPicPr>
          <p:cNvPr id="6" name="Imagen 4">
            <a:extLst>
              <a:ext uri="{FF2B5EF4-FFF2-40B4-BE49-F238E27FC236}">
                <a16:creationId xmlns:a16="http://schemas.microsoft.com/office/drawing/2014/main" id="{28E0E77F-3437-D0C1-349B-ED22E7CF247E}"/>
              </a:ext>
            </a:extLst>
          </p:cNvPr>
          <p:cNvPicPr>
            <a:picLocks noChangeAspect="1"/>
          </p:cNvPicPr>
          <p:nvPr/>
        </p:nvPicPr>
        <p:blipFill>
          <a:blip r:embed="rId4" cstate="print">
            <a:extLst>
              <a:ext uri="{28A0092B-C50C-407E-A947-70E740481C1C}">
                <a14:useLocalDpi xmlns:a14="http://schemas.microsoft.com/office/drawing/2010/main" val="0"/>
              </a:ext>
            </a:extLst>
          </a:blip>
          <a:srcRect l="67020" r="17677"/>
          <a:stretch>
            <a:fillRect/>
          </a:stretch>
        </p:blipFill>
        <p:spPr bwMode="auto">
          <a:xfrm>
            <a:off x="3071273" y="339984"/>
            <a:ext cx="1162315" cy="4847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5">
            <a:extLst>
              <a:ext uri="{FF2B5EF4-FFF2-40B4-BE49-F238E27FC236}">
                <a16:creationId xmlns:a16="http://schemas.microsoft.com/office/drawing/2014/main" id="{74BA889F-BE3A-24C1-ABF1-5F2B87FC9246}"/>
              </a:ext>
            </a:extLst>
          </p:cNvPr>
          <p:cNvPicPr>
            <a:picLocks noChangeAspect="1"/>
          </p:cNvPicPr>
          <p:nvPr/>
        </p:nvPicPr>
        <p:blipFill>
          <a:blip r:embed="rId5" cstate="print">
            <a:extLst>
              <a:ext uri="{28A0092B-C50C-407E-A947-70E740481C1C}">
                <a14:useLocalDpi xmlns:a14="http://schemas.microsoft.com/office/drawing/2010/main" val="0"/>
              </a:ext>
            </a:extLst>
          </a:blip>
          <a:srcRect l="17551" r="66844"/>
          <a:stretch>
            <a:fillRect/>
          </a:stretch>
        </p:blipFill>
        <p:spPr bwMode="auto">
          <a:xfrm>
            <a:off x="1061992" y="339984"/>
            <a:ext cx="1162315" cy="4847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7">
            <a:extLst>
              <a:ext uri="{FF2B5EF4-FFF2-40B4-BE49-F238E27FC236}">
                <a16:creationId xmlns:a16="http://schemas.microsoft.com/office/drawing/2014/main" id="{0B22467C-37FB-4ED1-7CB6-E0939AC51D0C}"/>
              </a:ext>
            </a:extLst>
          </p:cNvPr>
          <p:cNvPicPr>
            <a:picLocks noChangeAspect="1"/>
          </p:cNvPicPr>
          <p:nvPr/>
        </p:nvPicPr>
        <p:blipFill>
          <a:blip r:embed="rId6" cstate="print">
            <a:extLst>
              <a:ext uri="{28A0092B-C50C-407E-A947-70E740481C1C}">
                <a14:useLocalDpi xmlns:a14="http://schemas.microsoft.com/office/drawing/2010/main" val="0"/>
              </a:ext>
            </a:extLst>
          </a:blip>
          <a:srcRect t="7637" b="6181"/>
          <a:stretch>
            <a:fillRect/>
          </a:stretch>
        </p:blipFill>
        <p:spPr bwMode="auto">
          <a:xfrm>
            <a:off x="4798232" y="921134"/>
            <a:ext cx="6555568" cy="372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2">
            <a:extLst>
              <a:ext uri="{FF2B5EF4-FFF2-40B4-BE49-F238E27FC236}">
                <a16:creationId xmlns:a16="http://schemas.microsoft.com/office/drawing/2014/main" id="{12C3FA85-587C-1832-BB00-D05FD678C378}"/>
              </a:ext>
            </a:extLst>
          </p:cNvPr>
          <p:cNvPicPr>
            <a:picLocks noChangeAspect="1"/>
          </p:cNvPicPr>
          <p:nvPr/>
        </p:nvPicPr>
        <p:blipFill rotWithShape="1">
          <a:blip r:embed="rId7">
            <a:extLst>
              <a:ext uri="{28A0092B-C50C-407E-A947-70E740481C1C}">
                <a14:useLocalDpi xmlns:a14="http://schemas.microsoft.com/office/drawing/2010/main" val="0"/>
              </a:ext>
            </a:extLst>
          </a:blip>
          <a:srcRect l="65676" t="31502" r="2798" b="36160"/>
          <a:stretch/>
        </p:blipFill>
        <p:spPr bwMode="auto">
          <a:xfrm>
            <a:off x="5927519" y="460617"/>
            <a:ext cx="3888003" cy="2492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7">
            <a:extLst>
              <a:ext uri="{FF2B5EF4-FFF2-40B4-BE49-F238E27FC236}">
                <a16:creationId xmlns:a16="http://schemas.microsoft.com/office/drawing/2014/main" id="{550DBB32-9656-C764-34CF-5ADCEF3E075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698" t="72429" r="60079" b="9710"/>
          <a:stretch/>
        </p:blipFill>
        <p:spPr bwMode="auto">
          <a:xfrm>
            <a:off x="5927519" y="3063920"/>
            <a:ext cx="3888003" cy="2379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848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¿Qué es la Medicina Nuclear?</a:t>
            </a: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09" y="6033424"/>
            <a:ext cx="3667783" cy="828000"/>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1500" y="6176963"/>
            <a:ext cx="3793991" cy="580870"/>
          </a:xfrm>
          <a:prstGeom prst="rect">
            <a:avLst/>
          </a:prstGeom>
        </p:spPr>
      </p:pic>
      <p:pic>
        <p:nvPicPr>
          <p:cNvPr id="6" name="Imagen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51964" y="1760758"/>
            <a:ext cx="4113072" cy="4058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upo 3"/>
          <p:cNvGrpSpPr>
            <a:grpSpLocks/>
          </p:cNvGrpSpPr>
          <p:nvPr/>
        </p:nvGrpSpPr>
        <p:grpSpPr bwMode="auto">
          <a:xfrm>
            <a:off x="1438501" y="4331382"/>
            <a:ext cx="3797679" cy="1575525"/>
            <a:chOff x="7631127" y="3148314"/>
            <a:chExt cx="5695950" cy="2172001"/>
          </a:xfrm>
        </p:grpSpPr>
        <p:pic>
          <p:nvPicPr>
            <p:cNvPr id="8" name="Imagen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31127" y="3158140"/>
              <a:ext cx="569595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ángulo redondeado 8"/>
            <p:cNvSpPr/>
            <p:nvPr/>
          </p:nvSpPr>
          <p:spPr>
            <a:xfrm>
              <a:off x="7631127" y="3148314"/>
              <a:ext cx="1477448" cy="34942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sz="1633"/>
            </a:p>
          </p:txBody>
        </p:sp>
      </p:grpSp>
      <p:pic>
        <p:nvPicPr>
          <p:cNvPr id="10" name="Imagen 6"/>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08967" y="1799465"/>
            <a:ext cx="2683002" cy="2250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253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¿Tera… qué?</a:t>
            </a:r>
          </a:p>
        </p:txBody>
      </p:sp>
      <p:sp>
        <p:nvSpPr>
          <p:cNvPr id="3" name="Marcador de contenido 2"/>
          <p:cNvSpPr>
            <a:spLocks noGrp="1"/>
          </p:cNvSpPr>
          <p:nvPr>
            <p:ph idx="1"/>
          </p:nvPr>
        </p:nvSpPr>
        <p:spPr>
          <a:xfrm>
            <a:off x="838200" y="1825624"/>
            <a:ext cx="10515600" cy="4207799"/>
          </a:xfrm>
        </p:spPr>
        <p:txBody>
          <a:bodyPr>
            <a:normAutofit/>
          </a:bodyPr>
          <a:lstStyle/>
          <a:p>
            <a:pPr marL="0" indent="0">
              <a:buNone/>
            </a:pPr>
            <a:r>
              <a:rPr lang="es-ES" dirty="0"/>
              <a:t>Teragnosis / Terapia metabólica: </a:t>
            </a:r>
          </a:p>
          <a:p>
            <a:pPr marL="0" indent="0">
              <a:buNone/>
            </a:pPr>
            <a:endParaRPr lang="es-ES" dirty="0"/>
          </a:p>
          <a:p>
            <a:pPr lvl="1" eaLnBrk="1" hangingPunct="1">
              <a:buFont typeface="Arial" panose="020B0604020202020204" pitchFamily="34" charset="0"/>
              <a:buChar char="•"/>
            </a:pPr>
            <a:r>
              <a:rPr lang="es-ES" altLang="es-ES" sz="2400" dirty="0">
                <a:latin typeface="Calibri" panose="020F0502020204030204" pitchFamily="34" charset="0"/>
                <a:ea typeface="Noto Sans CJK SC Regular" charset="0"/>
                <a:cs typeface="Calibri" panose="020F0502020204030204" pitchFamily="34" charset="0"/>
              </a:rPr>
              <a:t>I-131: Ca tiroides, hipertiroidismo.</a:t>
            </a:r>
          </a:p>
          <a:p>
            <a:pPr lvl="1" eaLnBrk="1" hangingPunct="1">
              <a:buFont typeface="Wingdings 3" panose="05040102010807070707" pitchFamily="18" charset="2"/>
              <a:buNone/>
            </a:pPr>
            <a:endParaRPr lang="es-ES" altLang="es-ES" sz="2400" dirty="0">
              <a:latin typeface="Calibri" panose="020F0502020204030204" pitchFamily="34" charset="0"/>
              <a:ea typeface="Noto Sans CJK SC Regular" charset="0"/>
              <a:cs typeface="Calibri" panose="020F0502020204030204" pitchFamily="34" charset="0"/>
            </a:endParaRPr>
          </a:p>
          <a:p>
            <a:pPr lvl="1" eaLnBrk="1" hangingPunct="1">
              <a:buFont typeface="Arial" panose="020B0604020202020204" pitchFamily="34" charset="0"/>
              <a:buChar char="•"/>
            </a:pPr>
            <a:r>
              <a:rPr lang="es-ES" altLang="es-ES" sz="2400" dirty="0">
                <a:latin typeface="Calibri" panose="020F0502020204030204" pitchFamily="34" charset="0"/>
                <a:ea typeface="Noto Sans CJK SC Regular" charset="0"/>
                <a:cs typeface="Calibri" panose="020F0502020204030204" pitchFamily="34" charset="0"/>
              </a:rPr>
              <a:t>Y-90: radioembolización tumores hepáticos.</a:t>
            </a:r>
          </a:p>
          <a:p>
            <a:pPr lvl="1" eaLnBrk="1" hangingPunct="1">
              <a:buFont typeface="Wingdings 3" panose="05040102010807070707" pitchFamily="18" charset="2"/>
              <a:buNone/>
            </a:pPr>
            <a:endParaRPr lang="es-ES" altLang="es-ES" sz="2400" dirty="0">
              <a:latin typeface="Calibri" panose="020F0502020204030204" pitchFamily="34" charset="0"/>
              <a:ea typeface="Noto Sans CJK SC Regular" charset="0"/>
              <a:cs typeface="Calibri" panose="020F0502020204030204" pitchFamily="34" charset="0"/>
            </a:endParaRPr>
          </a:p>
          <a:p>
            <a:pPr lvl="1" eaLnBrk="1" hangingPunct="1">
              <a:buFont typeface="Arial" panose="020B0604020202020204" pitchFamily="34" charset="0"/>
              <a:buChar char="•"/>
            </a:pPr>
            <a:r>
              <a:rPr lang="es-ES" altLang="es-ES" sz="2400" dirty="0">
                <a:latin typeface="Calibri" panose="020F0502020204030204" pitchFamily="34" charset="0"/>
                <a:ea typeface="Noto Sans CJK SC Regular" charset="0"/>
                <a:cs typeface="Calibri" panose="020F0502020204030204" pitchFamily="34" charset="0"/>
              </a:rPr>
              <a:t>Lu-177-DOTA (TNE) y Lu177-PSMA (cáncer de próstata).</a:t>
            </a:r>
          </a:p>
          <a:p>
            <a:pPr lvl="1" eaLnBrk="1" hangingPunct="1">
              <a:buFont typeface="Wingdings 3" panose="05040102010807070707" pitchFamily="18" charset="2"/>
              <a:buNone/>
            </a:pPr>
            <a:endParaRPr lang="es-ES" altLang="es-ES" sz="2400" dirty="0">
              <a:latin typeface="Calibri" panose="020F0502020204030204" pitchFamily="34" charset="0"/>
              <a:ea typeface="Noto Sans CJK SC Regular" charset="0"/>
              <a:cs typeface="Calibri" panose="020F0502020204030204" pitchFamily="34" charset="0"/>
            </a:endParaRPr>
          </a:p>
          <a:p>
            <a:pPr lvl="1" eaLnBrk="1" hangingPunct="1">
              <a:buFont typeface="Arial" panose="020B0604020202020204" pitchFamily="34" charset="0"/>
              <a:buChar char="•"/>
            </a:pPr>
            <a:r>
              <a:rPr lang="es-ES" altLang="es-ES" sz="2400" dirty="0">
                <a:latin typeface="Calibri" panose="020F0502020204030204" pitchFamily="34" charset="0"/>
                <a:ea typeface="Noto Sans CJK SC Regular" charset="0"/>
                <a:cs typeface="Calibri" panose="020F0502020204030204" pitchFamily="34" charset="0"/>
              </a:rPr>
              <a:t>Ra-223: metástasis óseas en el cáncer de próstata. </a:t>
            </a:r>
          </a:p>
          <a:p>
            <a:pPr lvl="1"/>
            <a:endParaRPr lang="es-ES"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509" y="6033424"/>
            <a:ext cx="3667783" cy="828000"/>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1500" y="6176963"/>
            <a:ext cx="3793991" cy="580870"/>
          </a:xfrm>
          <a:prstGeom prst="rect">
            <a:avLst/>
          </a:prstGeom>
        </p:spPr>
      </p:pic>
    </p:spTree>
    <p:extLst>
      <p:ext uri="{BB962C8B-B14F-4D97-AF65-F5344CB8AC3E}">
        <p14:creationId xmlns:p14="http://schemas.microsoft.com/office/powerpoint/2010/main" val="1536629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Residencia. Guía de formación</a:t>
            </a: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509" y="6033424"/>
            <a:ext cx="3667783" cy="828000"/>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1500" y="6176963"/>
            <a:ext cx="3793991" cy="580870"/>
          </a:xfrm>
          <a:prstGeom prst="rect">
            <a:avLst/>
          </a:prstGeom>
        </p:spPr>
      </p:pic>
      <p:graphicFrame>
        <p:nvGraphicFramePr>
          <p:cNvPr id="6" name="Tabla 2">
            <a:extLst>
              <a:ext uri="{FF2B5EF4-FFF2-40B4-BE49-F238E27FC236}">
                <a16:creationId xmlns:a16="http://schemas.microsoft.com/office/drawing/2014/main" id="{3955D7EF-CE28-DD24-18DE-9B14629E9194}"/>
              </a:ext>
            </a:extLst>
          </p:cNvPr>
          <p:cNvGraphicFramePr>
            <a:graphicFrameLocks noGrp="1"/>
          </p:cNvGraphicFramePr>
          <p:nvPr>
            <p:extLst>
              <p:ext uri="{D42A27DB-BD31-4B8C-83A1-F6EECF244321}">
                <p14:modId xmlns:p14="http://schemas.microsoft.com/office/powerpoint/2010/main" val="3447606603"/>
              </p:ext>
            </p:extLst>
          </p:nvPr>
        </p:nvGraphicFramePr>
        <p:xfrm>
          <a:off x="1700213" y="1690688"/>
          <a:ext cx="9072564" cy="4069557"/>
        </p:xfrm>
        <a:graphic>
          <a:graphicData uri="http://schemas.openxmlformats.org/drawingml/2006/table">
            <a:tbl>
              <a:tblPr firstRow="1" bandRow="1">
                <a:tableStyleId>{7DF18680-E054-41AD-8BC1-D1AEF772440D}</a:tableStyleId>
              </a:tblPr>
              <a:tblGrid>
                <a:gridCol w="2268141">
                  <a:extLst>
                    <a:ext uri="{9D8B030D-6E8A-4147-A177-3AD203B41FA5}">
                      <a16:colId xmlns:a16="http://schemas.microsoft.com/office/drawing/2014/main" val="3473847239"/>
                    </a:ext>
                  </a:extLst>
                </a:gridCol>
                <a:gridCol w="2268141">
                  <a:extLst>
                    <a:ext uri="{9D8B030D-6E8A-4147-A177-3AD203B41FA5}">
                      <a16:colId xmlns:a16="http://schemas.microsoft.com/office/drawing/2014/main" val="4183213821"/>
                    </a:ext>
                  </a:extLst>
                </a:gridCol>
                <a:gridCol w="2268141">
                  <a:extLst>
                    <a:ext uri="{9D8B030D-6E8A-4147-A177-3AD203B41FA5}">
                      <a16:colId xmlns:a16="http://schemas.microsoft.com/office/drawing/2014/main" val="4038155131"/>
                    </a:ext>
                  </a:extLst>
                </a:gridCol>
                <a:gridCol w="2268141">
                  <a:extLst>
                    <a:ext uri="{9D8B030D-6E8A-4147-A177-3AD203B41FA5}">
                      <a16:colId xmlns:a16="http://schemas.microsoft.com/office/drawing/2014/main" val="3709945711"/>
                    </a:ext>
                  </a:extLst>
                </a:gridCol>
              </a:tblGrid>
              <a:tr h="508695">
                <a:tc>
                  <a:txBody>
                    <a:bodyPr/>
                    <a:lstStyle/>
                    <a:p>
                      <a:pPr algn="ctr"/>
                      <a:r>
                        <a:rPr lang="es-ES" sz="2400" dirty="0"/>
                        <a:t>R1</a:t>
                      </a:r>
                    </a:p>
                  </a:txBody>
                  <a:tcPr marL="82946" marR="82946" marT="41472" marB="41472" anchor="ctr">
                    <a:solidFill>
                      <a:schemeClr val="accent1">
                        <a:lumMod val="75000"/>
                      </a:schemeClr>
                    </a:solidFill>
                  </a:tcPr>
                </a:tc>
                <a:tc>
                  <a:txBody>
                    <a:bodyPr/>
                    <a:lstStyle/>
                    <a:p>
                      <a:pPr algn="ctr"/>
                      <a:r>
                        <a:rPr lang="es-ES" sz="2400" dirty="0"/>
                        <a:t>R2</a:t>
                      </a:r>
                    </a:p>
                  </a:txBody>
                  <a:tcPr marL="82946" marR="82946" marT="41472" marB="41472" anchor="ctr">
                    <a:solidFill>
                      <a:schemeClr val="accent1">
                        <a:lumMod val="75000"/>
                      </a:schemeClr>
                    </a:solidFill>
                  </a:tcPr>
                </a:tc>
                <a:tc>
                  <a:txBody>
                    <a:bodyPr/>
                    <a:lstStyle/>
                    <a:p>
                      <a:pPr algn="ctr"/>
                      <a:r>
                        <a:rPr lang="es-ES" sz="2400" dirty="0"/>
                        <a:t>R3</a:t>
                      </a:r>
                    </a:p>
                  </a:txBody>
                  <a:tcPr marL="82946" marR="82946" marT="41472" marB="41472" anchor="ctr">
                    <a:solidFill>
                      <a:schemeClr val="accent1">
                        <a:lumMod val="75000"/>
                      </a:schemeClr>
                    </a:solidFill>
                  </a:tcPr>
                </a:tc>
                <a:tc>
                  <a:txBody>
                    <a:bodyPr/>
                    <a:lstStyle/>
                    <a:p>
                      <a:pPr algn="ctr"/>
                      <a:r>
                        <a:rPr lang="es-ES" sz="2400" dirty="0"/>
                        <a:t>R4</a:t>
                      </a:r>
                    </a:p>
                  </a:txBody>
                  <a:tcPr marL="82946" marR="82946" marT="41472" marB="41472" anchor="ctr">
                    <a:solidFill>
                      <a:schemeClr val="accent1">
                        <a:lumMod val="75000"/>
                      </a:schemeClr>
                    </a:solidFill>
                  </a:tcPr>
                </a:tc>
                <a:extLst>
                  <a:ext uri="{0D108BD9-81ED-4DB2-BD59-A6C34878D82A}">
                    <a16:rowId xmlns:a16="http://schemas.microsoft.com/office/drawing/2014/main" val="89009331"/>
                  </a:ext>
                </a:extLst>
              </a:tr>
              <a:tr h="3560862">
                <a:tc>
                  <a:txBody>
                    <a:bodyPr/>
                    <a:lstStyle/>
                    <a:p>
                      <a:pPr algn="ctr"/>
                      <a:r>
                        <a:rPr lang="es-ES" sz="2000" dirty="0"/>
                        <a:t>Radiofarmacia</a:t>
                      </a:r>
                    </a:p>
                    <a:p>
                      <a:pPr algn="ctr"/>
                      <a:r>
                        <a:rPr lang="es-ES" sz="2000" dirty="0"/>
                        <a:t>Endocrinología</a:t>
                      </a:r>
                    </a:p>
                    <a:p>
                      <a:pPr algn="ctr"/>
                      <a:r>
                        <a:rPr lang="es-ES" sz="2000" dirty="0"/>
                        <a:t>Terapia metabólica</a:t>
                      </a:r>
                      <a:r>
                        <a:rPr lang="es-ES" sz="2000" baseline="0" dirty="0"/>
                        <a:t> (I-131)</a:t>
                      </a:r>
                      <a:endParaRPr lang="es-ES" sz="2000" dirty="0"/>
                    </a:p>
                    <a:p>
                      <a:pPr algn="ctr"/>
                      <a:r>
                        <a:rPr lang="es-ES" sz="2000" dirty="0"/>
                        <a:t>Radiodiagnóstico</a:t>
                      </a:r>
                      <a:r>
                        <a:rPr lang="es-ES" sz="2000" baseline="0" dirty="0"/>
                        <a:t> (3 meses)</a:t>
                      </a:r>
                      <a:endParaRPr lang="es-ES" sz="2000" dirty="0"/>
                    </a:p>
                    <a:p>
                      <a:pPr algn="ctr"/>
                      <a:r>
                        <a:rPr lang="es-ES" sz="2000" dirty="0"/>
                        <a:t>Medicina Interna (2 meses)</a:t>
                      </a:r>
                    </a:p>
                  </a:txBody>
                  <a:tcPr marL="82946" marR="82946" marT="41472" marB="41472" anchor="ctr">
                    <a:solidFill>
                      <a:schemeClr val="accent1">
                        <a:lumMod val="20000"/>
                        <a:lumOff val="80000"/>
                      </a:schemeClr>
                    </a:solidFill>
                  </a:tcPr>
                </a:tc>
                <a:tc gridSpan="2">
                  <a:txBody>
                    <a:bodyPr/>
                    <a:lstStyle/>
                    <a:p>
                      <a:pPr algn="ctr"/>
                      <a:r>
                        <a:rPr lang="es-ES" sz="2000" dirty="0"/>
                        <a:t>Sistema</a:t>
                      </a:r>
                      <a:r>
                        <a:rPr lang="es-ES" sz="2000" baseline="0" dirty="0"/>
                        <a:t> osteoarticular</a:t>
                      </a:r>
                    </a:p>
                    <a:p>
                      <a:pPr algn="ctr"/>
                      <a:r>
                        <a:rPr lang="es-ES" sz="2000" baseline="0" dirty="0"/>
                        <a:t>Nefrourología</a:t>
                      </a:r>
                    </a:p>
                    <a:p>
                      <a:pPr algn="ctr"/>
                      <a:r>
                        <a:rPr lang="es-ES" sz="2000" baseline="0" dirty="0"/>
                        <a:t>Neumología</a:t>
                      </a:r>
                    </a:p>
                    <a:p>
                      <a:pPr algn="ctr"/>
                      <a:r>
                        <a:rPr lang="es-ES" sz="2000" baseline="0" dirty="0"/>
                        <a:t>Gastroenterología</a:t>
                      </a:r>
                    </a:p>
                    <a:p>
                      <a:pPr algn="ctr"/>
                      <a:r>
                        <a:rPr lang="es-ES" sz="2000" baseline="0" dirty="0"/>
                        <a:t>Cardiovascular</a:t>
                      </a:r>
                    </a:p>
                    <a:p>
                      <a:pPr algn="ctr"/>
                      <a:r>
                        <a:rPr lang="es-ES" sz="2000" baseline="0" dirty="0"/>
                        <a:t>Neurología</a:t>
                      </a:r>
                    </a:p>
                    <a:p>
                      <a:pPr algn="ctr"/>
                      <a:endParaRPr lang="es-ES" sz="2000" baseline="0" dirty="0"/>
                    </a:p>
                    <a:p>
                      <a:pPr algn="ctr"/>
                      <a:r>
                        <a:rPr lang="es-ES" sz="2000" baseline="0" dirty="0"/>
                        <a:t>Resonancia magnética (2 meses)</a:t>
                      </a:r>
                    </a:p>
                    <a:p>
                      <a:pPr algn="ctr"/>
                      <a:endParaRPr lang="es-ES" sz="2000" baseline="0" dirty="0"/>
                    </a:p>
                    <a:p>
                      <a:pPr algn="ctr"/>
                      <a:r>
                        <a:rPr lang="es-ES" sz="2000" baseline="0" dirty="0"/>
                        <a:t>Terapia metabólica (Lu-177 y Y-90)</a:t>
                      </a:r>
                      <a:endParaRPr lang="es-ES" sz="2000" dirty="0"/>
                    </a:p>
                  </a:txBody>
                  <a:tcPr marL="82946" marR="82946" marT="41472" marB="41472" anchor="ctr">
                    <a:solidFill>
                      <a:schemeClr val="accent1">
                        <a:lumMod val="20000"/>
                        <a:lumOff val="80000"/>
                      </a:schemeClr>
                    </a:solidFill>
                  </a:tcPr>
                </a:tc>
                <a:tc hMerge="1">
                  <a:txBody>
                    <a:bodyPr/>
                    <a:lstStyle/>
                    <a:p>
                      <a:endParaRPr lang="es-ES" sz="1400" dirty="0"/>
                    </a:p>
                  </a:txBody>
                  <a:tcPr>
                    <a:solidFill>
                      <a:schemeClr val="accent1">
                        <a:lumMod val="20000"/>
                        <a:lumOff val="80000"/>
                      </a:schemeClr>
                    </a:solidFill>
                  </a:tcPr>
                </a:tc>
                <a:tc>
                  <a:txBody>
                    <a:bodyPr/>
                    <a:lstStyle/>
                    <a:p>
                      <a:pPr algn="ctr"/>
                      <a:r>
                        <a:rPr lang="es-ES" sz="2000" dirty="0"/>
                        <a:t>PET-TC</a:t>
                      </a:r>
                    </a:p>
                    <a:p>
                      <a:pPr algn="ctr"/>
                      <a:r>
                        <a:rPr lang="es-ES" sz="2000" dirty="0"/>
                        <a:t>Rotación</a:t>
                      </a:r>
                      <a:r>
                        <a:rPr lang="es-ES" sz="2000" baseline="0" dirty="0"/>
                        <a:t> externa (3 meses)</a:t>
                      </a:r>
                      <a:endParaRPr lang="es-ES" sz="2000" dirty="0"/>
                    </a:p>
                  </a:txBody>
                  <a:tcPr marL="82946" marR="82946" marT="41472" marB="41472" anchor="ctr">
                    <a:solidFill>
                      <a:schemeClr val="accent1">
                        <a:lumMod val="20000"/>
                        <a:lumOff val="80000"/>
                      </a:schemeClr>
                    </a:solidFill>
                  </a:tcPr>
                </a:tc>
                <a:extLst>
                  <a:ext uri="{0D108BD9-81ED-4DB2-BD59-A6C34878D82A}">
                    <a16:rowId xmlns:a16="http://schemas.microsoft.com/office/drawing/2014/main" val="2112830554"/>
                  </a:ext>
                </a:extLst>
              </a:tr>
            </a:tbl>
          </a:graphicData>
        </a:graphic>
      </p:graphicFrame>
    </p:spTree>
    <p:extLst>
      <p:ext uri="{BB962C8B-B14F-4D97-AF65-F5344CB8AC3E}">
        <p14:creationId xmlns:p14="http://schemas.microsoft.com/office/powerpoint/2010/main" val="12902958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Residencia. Guía de formación</a:t>
            </a:r>
          </a:p>
        </p:txBody>
      </p:sp>
      <p:sp>
        <p:nvSpPr>
          <p:cNvPr id="3" name="Marcador de contenido 2"/>
          <p:cNvSpPr>
            <a:spLocks noGrp="1"/>
          </p:cNvSpPr>
          <p:nvPr>
            <p:ph idx="1"/>
          </p:nvPr>
        </p:nvSpPr>
        <p:spPr>
          <a:xfrm>
            <a:off x="838200" y="1825624"/>
            <a:ext cx="10515600" cy="4207799"/>
          </a:xfrm>
        </p:spPr>
        <p:txBody>
          <a:bodyPr>
            <a:normAutofit/>
          </a:bodyPr>
          <a:lstStyle/>
          <a:p>
            <a:pPr marL="439392" indent="-342900" defTabSz="457203">
              <a:buClr>
                <a:srgbClr val="050505"/>
              </a:buClr>
              <a:tabLst>
                <a:tab pos="390289" algn="l"/>
                <a:tab pos="485341" algn="l"/>
                <a:tab pos="892912" algn="l"/>
                <a:tab pos="1300483" algn="l"/>
                <a:tab pos="1708053" algn="l"/>
                <a:tab pos="2115625" algn="l"/>
                <a:tab pos="2523195" algn="l"/>
                <a:tab pos="2930767" algn="l"/>
                <a:tab pos="3338337" algn="l"/>
                <a:tab pos="3745909" algn="l"/>
                <a:tab pos="4153479" algn="l"/>
                <a:tab pos="4561051" algn="l"/>
                <a:tab pos="4968621" algn="l"/>
                <a:tab pos="5376192" algn="l"/>
                <a:tab pos="5783763" algn="l"/>
                <a:tab pos="6191334" algn="l"/>
                <a:tab pos="6598905" algn="l"/>
                <a:tab pos="7006476" algn="l"/>
                <a:tab pos="7414047" algn="l"/>
                <a:tab pos="7821618" algn="l"/>
                <a:tab pos="8229189" algn="l"/>
              </a:tabLst>
              <a:defRPr/>
            </a:pPr>
            <a:r>
              <a:rPr lang="es-ES" altLang="es-ES" sz="2400" dirty="0">
                <a:solidFill>
                  <a:schemeClr val="tx1">
                    <a:lumMod val="75000"/>
                    <a:lumOff val="25000"/>
                  </a:schemeClr>
                </a:solidFill>
              </a:rPr>
              <a:t>Guardias / Tardes: </a:t>
            </a:r>
          </a:p>
          <a:p>
            <a:pPr marL="390289" indent="-293797" defTabSz="457203">
              <a:buClr>
                <a:srgbClr val="050505"/>
              </a:buClr>
              <a:buNone/>
              <a:tabLst>
                <a:tab pos="390289" algn="l"/>
                <a:tab pos="485341" algn="l"/>
                <a:tab pos="892912" algn="l"/>
                <a:tab pos="1300483" algn="l"/>
                <a:tab pos="1708053" algn="l"/>
                <a:tab pos="2115625" algn="l"/>
                <a:tab pos="2523195" algn="l"/>
                <a:tab pos="2930767" algn="l"/>
                <a:tab pos="3338337" algn="l"/>
                <a:tab pos="3745909" algn="l"/>
                <a:tab pos="4153479" algn="l"/>
                <a:tab pos="4561051" algn="l"/>
                <a:tab pos="4968621" algn="l"/>
                <a:tab pos="5376192" algn="l"/>
                <a:tab pos="5783763" algn="l"/>
                <a:tab pos="6191334" algn="l"/>
                <a:tab pos="6598905" algn="l"/>
                <a:tab pos="7006476" algn="l"/>
                <a:tab pos="7414047" algn="l"/>
                <a:tab pos="7821618" algn="l"/>
                <a:tab pos="8229189" algn="l"/>
              </a:tabLst>
              <a:defRPr/>
            </a:pPr>
            <a:r>
              <a:rPr lang="es-ES" altLang="es-ES" sz="2400" dirty="0">
                <a:solidFill>
                  <a:schemeClr val="tx1">
                    <a:lumMod val="75000"/>
                    <a:lumOff val="25000"/>
                  </a:schemeClr>
                </a:solidFill>
              </a:rPr>
              <a:t>	-</a:t>
            </a:r>
            <a:r>
              <a:rPr lang="es-ES" altLang="es-ES" sz="1800" dirty="0">
                <a:solidFill>
                  <a:schemeClr val="tx1">
                    <a:lumMod val="75000"/>
                    <a:lumOff val="25000"/>
                  </a:schemeClr>
                </a:solidFill>
              </a:rPr>
              <a:t>R1: Urgencias Generales (área encamados)</a:t>
            </a:r>
          </a:p>
          <a:p>
            <a:pPr marL="390289" indent="-293797" defTabSz="457203">
              <a:buClr>
                <a:srgbClr val="050505"/>
              </a:buClr>
              <a:buNone/>
              <a:tabLst>
                <a:tab pos="390289" algn="l"/>
                <a:tab pos="485341" algn="l"/>
                <a:tab pos="892912" algn="l"/>
                <a:tab pos="1300483" algn="l"/>
                <a:tab pos="1708053" algn="l"/>
                <a:tab pos="2115625" algn="l"/>
                <a:tab pos="2523195" algn="l"/>
                <a:tab pos="2930767" algn="l"/>
                <a:tab pos="3338337" algn="l"/>
                <a:tab pos="3745909" algn="l"/>
                <a:tab pos="4153479" algn="l"/>
                <a:tab pos="4561051" algn="l"/>
                <a:tab pos="4968621" algn="l"/>
                <a:tab pos="5376192" algn="l"/>
                <a:tab pos="5783763" algn="l"/>
                <a:tab pos="6191334" algn="l"/>
                <a:tab pos="6598905" algn="l"/>
                <a:tab pos="7006476" algn="l"/>
                <a:tab pos="7414047" algn="l"/>
                <a:tab pos="7821618" algn="l"/>
                <a:tab pos="8229189" algn="l"/>
              </a:tabLst>
              <a:defRPr/>
            </a:pPr>
            <a:r>
              <a:rPr lang="es-ES" altLang="es-ES" sz="1800" dirty="0">
                <a:solidFill>
                  <a:schemeClr val="tx1">
                    <a:lumMod val="75000"/>
                    <a:lumOff val="25000"/>
                  </a:schemeClr>
                </a:solidFill>
              </a:rPr>
              <a:t>	-R2: Urgencias Generales (área ambulantes/consultas)</a:t>
            </a:r>
          </a:p>
          <a:p>
            <a:pPr marL="390289" indent="-293797" defTabSz="457203">
              <a:buClr>
                <a:srgbClr val="050505"/>
              </a:buClr>
              <a:buNone/>
              <a:tabLst>
                <a:tab pos="390289" algn="l"/>
                <a:tab pos="485341" algn="l"/>
                <a:tab pos="892912" algn="l"/>
                <a:tab pos="1300483" algn="l"/>
                <a:tab pos="1708053" algn="l"/>
                <a:tab pos="2115625" algn="l"/>
                <a:tab pos="2523195" algn="l"/>
                <a:tab pos="2930767" algn="l"/>
                <a:tab pos="3338337" algn="l"/>
                <a:tab pos="3745909" algn="l"/>
                <a:tab pos="4153479" algn="l"/>
                <a:tab pos="4561051" algn="l"/>
                <a:tab pos="4968621" algn="l"/>
                <a:tab pos="5376192" algn="l"/>
                <a:tab pos="5783763" algn="l"/>
                <a:tab pos="6191334" algn="l"/>
                <a:tab pos="6598905" algn="l"/>
                <a:tab pos="7006476" algn="l"/>
                <a:tab pos="7414047" algn="l"/>
                <a:tab pos="7821618" algn="l"/>
                <a:tab pos="8229189" algn="l"/>
              </a:tabLst>
              <a:defRPr/>
            </a:pPr>
            <a:r>
              <a:rPr lang="es-ES" altLang="es-ES" sz="1800" dirty="0">
                <a:solidFill>
                  <a:schemeClr val="tx1">
                    <a:lumMod val="75000"/>
                    <a:lumOff val="25000"/>
                  </a:schemeClr>
                </a:solidFill>
              </a:rPr>
              <a:t>	-R3-R4: tardes en el servicio de Medicina Nuclear</a:t>
            </a:r>
          </a:p>
          <a:p>
            <a:pPr marL="511264" indent="-414772" defTabSz="457203">
              <a:buClr>
                <a:srgbClr val="050505"/>
              </a:buClr>
              <a:tabLst>
                <a:tab pos="390289" algn="l"/>
                <a:tab pos="485341" algn="l"/>
                <a:tab pos="892912" algn="l"/>
                <a:tab pos="1300483" algn="l"/>
                <a:tab pos="1708053" algn="l"/>
                <a:tab pos="2115625" algn="l"/>
                <a:tab pos="2523195" algn="l"/>
                <a:tab pos="2930767" algn="l"/>
                <a:tab pos="3338337" algn="l"/>
                <a:tab pos="3745909" algn="l"/>
                <a:tab pos="4153479" algn="l"/>
                <a:tab pos="4561051" algn="l"/>
                <a:tab pos="4968621" algn="l"/>
                <a:tab pos="5376192" algn="l"/>
                <a:tab pos="5783763" algn="l"/>
                <a:tab pos="6191334" algn="l"/>
                <a:tab pos="6598905" algn="l"/>
                <a:tab pos="7006476" algn="l"/>
                <a:tab pos="7414047" algn="l"/>
                <a:tab pos="7821618" algn="l"/>
                <a:tab pos="8229189" algn="l"/>
              </a:tabLst>
              <a:defRPr/>
            </a:pPr>
            <a:r>
              <a:rPr lang="es-ES" altLang="es-ES" sz="2400" dirty="0">
                <a:solidFill>
                  <a:schemeClr val="tx1">
                    <a:lumMod val="75000"/>
                    <a:lumOff val="25000"/>
                  </a:schemeClr>
                </a:solidFill>
              </a:rPr>
              <a:t>Sesiones clínicas. </a:t>
            </a:r>
          </a:p>
          <a:p>
            <a:pPr marL="511264" indent="-414772" defTabSz="457203">
              <a:buClr>
                <a:srgbClr val="050505"/>
              </a:buClr>
              <a:tabLst>
                <a:tab pos="390289" algn="l"/>
                <a:tab pos="485341" algn="l"/>
                <a:tab pos="892912" algn="l"/>
                <a:tab pos="1300483" algn="l"/>
                <a:tab pos="1708053" algn="l"/>
                <a:tab pos="2115625" algn="l"/>
                <a:tab pos="2523195" algn="l"/>
                <a:tab pos="2930767" algn="l"/>
                <a:tab pos="3338337" algn="l"/>
                <a:tab pos="3745909" algn="l"/>
                <a:tab pos="4153479" algn="l"/>
                <a:tab pos="4561051" algn="l"/>
                <a:tab pos="4968621" algn="l"/>
                <a:tab pos="5376192" algn="l"/>
                <a:tab pos="5783763" algn="l"/>
                <a:tab pos="6191334" algn="l"/>
                <a:tab pos="6598905" algn="l"/>
                <a:tab pos="7006476" algn="l"/>
                <a:tab pos="7414047" algn="l"/>
                <a:tab pos="7821618" algn="l"/>
                <a:tab pos="8229189" algn="l"/>
              </a:tabLst>
              <a:defRPr/>
            </a:pPr>
            <a:r>
              <a:rPr lang="es-ES" altLang="es-ES" sz="2400" dirty="0">
                <a:solidFill>
                  <a:schemeClr val="tx1">
                    <a:lumMod val="75000"/>
                    <a:lumOff val="25000"/>
                  </a:schemeClr>
                </a:solidFill>
              </a:rPr>
              <a:t>Jornadas y cursos de la especialidad</a:t>
            </a:r>
          </a:p>
          <a:p>
            <a:pPr marL="511264" indent="-414772" defTabSz="457203">
              <a:buClr>
                <a:srgbClr val="050505"/>
              </a:buClr>
              <a:tabLst>
                <a:tab pos="390289" algn="l"/>
                <a:tab pos="485341" algn="l"/>
                <a:tab pos="892912" algn="l"/>
                <a:tab pos="1300483" algn="l"/>
                <a:tab pos="1708053" algn="l"/>
                <a:tab pos="2115625" algn="l"/>
                <a:tab pos="2523195" algn="l"/>
                <a:tab pos="2930767" algn="l"/>
                <a:tab pos="3338337" algn="l"/>
                <a:tab pos="3745909" algn="l"/>
                <a:tab pos="4153479" algn="l"/>
                <a:tab pos="4561051" algn="l"/>
                <a:tab pos="4968621" algn="l"/>
                <a:tab pos="5376192" algn="l"/>
                <a:tab pos="5783763" algn="l"/>
                <a:tab pos="6191334" algn="l"/>
                <a:tab pos="6598905" algn="l"/>
                <a:tab pos="7006476" algn="l"/>
                <a:tab pos="7414047" algn="l"/>
                <a:tab pos="7821618" algn="l"/>
                <a:tab pos="8229189" algn="l"/>
              </a:tabLst>
              <a:defRPr/>
            </a:pPr>
            <a:r>
              <a:rPr lang="es-ES" altLang="es-ES" sz="2400" dirty="0">
                <a:solidFill>
                  <a:schemeClr val="tx1">
                    <a:lumMod val="75000"/>
                    <a:lumOff val="25000"/>
                  </a:schemeClr>
                </a:solidFill>
              </a:rPr>
              <a:t>Congresos: </a:t>
            </a:r>
          </a:p>
          <a:p>
            <a:pPr marL="854166" lvl="1" indent="-414772" defTabSz="457203">
              <a:spcBef>
                <a:spcPts val="1000"/>
              </a:spcBef>
              <a:buClr>
                <a:srgbClr val="050505"/>
              </a:buClr>
              <a:buFont typeface="Wingdings" charset="2"/>
              <a:buChar char="§"/>
              <a:tabLst>
                <a:tab pos="390289" algn="l"/>
                <a:tab pos="485341" algn="l"/>
                <a:tab pos="892912" algn="l"/>
                <a:tab pos="1300483" algn="l"/>
                <a:tab pos="1708053" algn="l"/>
                <a:tab pos="2115625" algn="l"/>
                <a:tab pos="2523195" algn="l"/>
                <a:tab pos="2930767" algn="l"/>
                <a:tab pos="3338337" algn="l"/>
                <a:tab pos="3745909" algn="l"/>
                <a:tab pos="4153479" algn="l"/>
                <a:tab pos="4561051" algn="l"/>
                <a:tab pos="4968621" algn="l"/>
                <a:tab pos="5376192" algn="l"/>
                <a:tab pos="5783763" algn="l"/>
                <a:tab pos="6191334" algn="l"/>
                <a:tab pos="6598905" algn="l"/>
                <a:tab pos="7006476" algn="l"/>
                <a:tab pos="7414047" algn="l"/>
                <a:tab pos="7821618" algn="l"/>
                <a:tab pos="8229189" algn="l"/>
              </a:tabLst>
              <a:defRPr/>
            </a:pPr>
            <a:r>
              <a:rPr lang="es-ES" altLang="es-ES" dirty="0">
                <a:solidFill>
                  <a:schemeClr val="tx1">
                    <a:lumMod val="75000"/>
                    <a:lumOff val="25000"/>
                  </a:schemeClr>
                </a:solidFill>
              </a:rPr>
              <a:t>Congreso Nacional de la SEMNIM</a:t>
            </a:r>
          </a:p>
          <a:p>
            <a:pPr marL="854166" lvl="1" indent="-414772" defTabSz="457203">
              <a:spcBef>
                <a:spcPts val="1000"/>
              </a:spcBef>
              <a:buClr>
                <a:srgbClr val="050505"/>
              </a:buClr>
              <a:buFont typeface="Wingdings" charset="2"/>
              <a:buChar char="§"/>
              <a:tabLst>
                <a:tab pos="390289" algn="l"/>
                <a:tab pos="485341" algn="l"/>
                <a:tab pos="892912" algn="l"/>
                <a:tab pos="1300483" algn="l"/>
                <a:tab pos="1708053" algn="l"/>
                <a:tab pos="2115625" algn="l"/>
                <a:tab pos="2523195" algn="l"/>
                <a:tab pos="2930767" algn="l"/>
                <a:tab pos="3338337" algn="l"/>
                <a:tab pos="3745909" algn="l"/>
                <a:tab pos="4153479" algn="l"/>
                <a:tab pos="4561051" algn="l"/>
                <a:tab pos="4968621" algn="l"/>
                <a:tab pos="5376192" algn="l"/>
                <a:tab pos="5783763" algn="l"/>
                <a:tab pos="6191334" algn="l"/>
                <a:tab pos="6598905" algn="l"/>
                <a:tab pos="7006476" algn="l"/>
                <a:tab pos="7414047" algn="l"/>
                <a:tab pos="7821618" algn="l"/>
                <a:tab pos="8229189" algn="l"/>
              </a:tabLst>
              <a:defRPr/>
            </a:pPr>
            <a:r>
              <a:rPr lang="es-ES" altLang="es-ES" dirty="0">
                <a:solidFill>
                  <a:schemeClr val="tx1">
                    <a:lumMod val="75000"/>
                    <a:lumOff val="25000"/>
                  </a:schemeClr>
                </a:solidFill>
              </a:rPr>
              <a:t>EANM Congress</a:t>
            </a:r>
          </a:p>
          <a:p>
            <a:pPr marL="0" indent="0">
              <a:buNone/>
            </a:pPr>
            <a:endParaRPr lang="es-ES"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509" y="6033424"/>
            <a:ext cx="3667783" cy="828000"/>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1500" y="6176963"/>
            <a:ext cx="3793991" cy="580870"/>
          </a:xfrm>
          <a:prstGeom prst="rect">
            <a:avLst/>
          </a:prstGeom>
        </p:spPr>
      </p:pic>
    </p:spTree>
    <p:extLst>
      <p:ext uri="{BB962C8B-B14F-4D97-AF65-F5344CB8AC3E}">
        <p14:creationId xmlns:p14="http://schemas.microsoft.com/office/powerpoint/2010/main" val="9823010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¿Por qué el H. 12 de Octubre?</a:t>
            </a:r>
          </a:p>
        </p:txBody>
      </p:sp>
      <p:sp>
        <p:nvSpPr>
          <p:cNvPr id="3" name="Marcador de contenido 2"/>
          <p:cNvSpPr>
            <a:spLocks noGrp="1"/>
          </p:cNvSpPr>
          <p:nvPr>
            <p:ph idx="1"/>
          </p:nvPr>
        </p:nvSpPr>
        <p:spPr>
          <a:xfrm>
            <a:off x="838200" y="1825624"/>
            <a:ext cx="10515600" cy="4207799"/>
          </a:xfrm>
        </p:spPr>
        <p:txBody>
          <a:bodyPr/>
          <a:lstStyle/>
          <a:p>
            <a:r>
              <a:rPr lang="es-ES" dirty="0"/>
              <a:t>Equipos sofisticados: 3 SPECT/TC y 2 PET/TC digitales. </a:t>
            </a:r>
          </a:p>
          <a:p>
            <a:r>
              <a:rPr lang="es-ES" dirty="0"/>
              <a:t>Cirugía radioguiada: 3 gamma-sondas (1 laparoscópica). </a:t>
            </a:r>
          </a:p>
          <a:p>
            <a:r>
              <a:rPr lang="es-ES" dirty="0"/>
              <a:t>Unidad de radiofarmacia. </a:t>
            </a:r>
          </a:p>
          <a:p>
            <a:r>
              <a:rPr lang="es-ES" dirty="0"/>
              <a:t>Habitaciones para Teragnosis + hospital de día (</a:t>
            </a:r>
            <a:r>
              <a:rPr lang="es-ES" sz="1800" dirty="0"/>
              <a:t>en el nuevo hospital</a:t>
            </a:r>
            <a:r>
              <a:rPr lang="es-ES" dirty="0"/>
              <a:t>). </a:t>
            </a:r>
          </a:p>
          <a:p>
            <a:r>
              <a:rPr lang="es-ES" dirty="0"/>
              <a:t>Hospital terciario: </a:t>
            </a:r>
          </a:p>
          <a:p>
            <a:pPr lvl="1"/>
            <a:r>
              <a:rPr lang="es-ES" dirty="0"/>
              <a:t>Mucho volumen de pacientes. </a:t>
            </a:r>
          </a:p>
          <a:p>
            <a:pPr lvl="1"/>
            <a:r>
              <a:rPr lang="es-ES" dirty="0"/>
              <a:t>Gran variabilidad de indicaciones en las pruebas. </a:t>
            </a:r>
          </a:p>
          <a:p>
            <a:r>
              <a:rPr lang="es-ES" dirty="0"/>
              <a:t>Centro de Referencia Nacional. </a:t>
            </a:r>
          </a:p>
          <a:p>
            <a:endParaRPr lang="es-ES"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509" y="6033424"/>
            <a:ext cx="3667783" cy="828000"/>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1500" y="6176963"/>
            <a:ext cx="3793991" cy="580870"/>
          </a:xfrm>
          <a:prstGeom prst="rect">
            <a:avLst/>
          </a:prstGeom>
        </p:spPr>
      </p:pic>
    </p:spTree>
    <p:extLst>
      <p:ext uri="{BB962C8B-B14F-4D97-AF65-F5344CB8AC3E}">
        <p14:creationId xmlns:p14="http://schemas.microsoft.com/office/powerpoint/2010/main" val="8960031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486C9D-15D3-568A-C084-22D88C907B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084064"/>
            <a:ext cx="5834063" cy="4375547"/>
          </a:xfrm>
          <a:prstGeom prst="rect">
            <a:avLst/>
          </a:prstGeom>
        </p:spPr>
      </p:pic>
      <p:pic>
        <p:nvPicPr>
          <p:cNvPr id="5" name="Picture 4">
            <a:extLst>
              <a:ext uri="{FF2B5EF4-FFF2-40B4-BE49-F238E27FC236}">
                <a16:creationId xmlns:a16="http://schemas.microsoft.com/office/drawing/2014/main" id="{847E8EAC-5947-8C95-FF24-580C89A6E8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4772025" cy="3579019"/>
          </a:xfrm>
          <a:prstGeom prst="rect">
            <a:avLst/>
          </a:prstGeom>
        </p:spPr>
      </p:pic>
      <p:pic>
        <p:nvPicPr>
          <p:cNvPr id="4" name="Picture 3">
            <a:extLst>
              <a:ext uri="{FF2B5EF4-FFF2-40B4-BE49-F238E27FC236}">
                <a16:creationId xmlns:a16="http://schemas.microsoft.com/office/drawing/2014/main" id="{60EA25AE-375C-C99B-A90D-1DB23AD86A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937" y="2673549"/>
            <a:ext cx="5145882" cy="3859412"/>
          </a:xfrm>
          <a:prstGeom prst="rect">
            <a:avLst/>
          </a:prstGeom>
        </p:spPr>
      </p:pic>
      <p:pic>
        <p:nvPicPr>
          <p:cNvPr id="69634" name="Picture 2" descr="https://pps.whatsapp.net/v/t61.24694-24/229625953_1233917290686827_1618387673553469919_n.jpg?ccb=11-4&amp;oh=01_AdTsnHRPrE2VqeXEqzdQUvvo80Ewwg7j1CxvNx4Vk-kJRw&amp;oe=642131E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78153" y="325039"/>
            <a:ext cx="6035694" cy="6034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1015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9634"/>
                                        </p:tgtEl>
                                        <p:attrNameLst>
                                          <p:attrName>style.visibility</p:attrName>
                                        </p:attrNameLst>
                                      </p:cBhvr>
                                      <p:to>
                                        <p:strVal val="visible"/>
                                      </p:to>
                                    </p:set>
                                    <p:animEffect transition="in" filter="wheel(1)">
                                      <p:cBhvr>
                                        <p:cTn id="7" dur="1000"/>
                                        <p:tgtEl>
                                          <p:spTgt spid="69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22095"/>
            <a:ext cx="10515600" cy="1325563"/>
          </a:xfrm>
        </p:spPr>
        <p:txBody>
          <a:bodyPr/>
          <a:lstStyle/>
          <a:p>
            <a:r>
              <a:rPr lang="es-ES" dirty="0"/>
              <a:t>¿Qué es la Medicina Nuclear?</a:t>
            </a:r>
          </a:p>
        </p:txBody>
      </p:sp>
      <p:sp>
        <p:nvSpPr>
          <p:cNvPr id="3" name="Marcador de contenido 2"/>
          <p:cNvSpPr>
            <a:spLocks noGrp="1"/>
          </p:cNvSpPr>
          <p:nvPr>
            <p:ph idx="1"/>
          </p:nvPr>
        </p:nvSpPr>
        <p:spPr>
          <a:xfrm>
            <a:off x="838200" y="1825625"/>
            <a:ext cx="10515600" cy="702422"/>
          </a:xfrm>
        </p:spPr>
        <p:txBody>
          <a:bodyPr>
            <a:normAutofit/>
          </a:bodyPr>
          <a:lstStyle/>
          <a:p>
            <a:pPr>
              <a:defRPr/>
            </a:pPr>
            <a:r>
              <a:rPr lang="es-ES" sz="1600" dirty="0">
                <a:latin typeface="Arial" pitchFamily="34" charset="0"/>
                <a:cs typeface="Arial" pitchFamily="34" charset="0"/>
              </a:rPr>
              <a:t>Imagen funcional, metabólica, precede a los cambios morfológicos.</a:t>
            </a:r>
          </a:p>
          <a:p>
            <a:pPr>
              <a:defRPr/>
            </a:pPr>
            <a:r>
              <a:rPr lang="es-ES" sz="1600" dirty="0">
                <a:latin typeface="Arial" pitchFamily="34" charset="0"/>
                <a:cs typeface="Arial" pitchFamily="34" charset="0"/>
              </a:rPr>
              <a:t>RADIOFÁRMACO: </a:t>
            </a:r>
            <a:r>
              <a:rPr lang="es-ES" sz="1600" b="1" dirty="0">
                <a:solidFill>
                  <a:srgbClr val="FF0000"/>
                </a:solidFill>
                <a:latin typeface="Arial" pitchFamily="34" charset="0"/>
                <a:cs typeface="Arial" pitchFamily="34" charset="0"/>
              </a:rPr>
              <a:t>ISÓTOPO</a:t>
            </a:r>
            <a:r>
              <a:rPr lang="es-ES" sz="1600" dirty="0">
                <a:latin typeface="Arial" pitchFamily="34" charset="0"/>
                <a:cs typeface="Arial" pitchFamily="34" charset="0"/>
              </a:rPr>
              <a:t> +/- MOLÉCULA </a:t>
            </a: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509" y="6033424"/>
            <a:ext cx="3667783" cy="828000"/>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1500" y="6176963"/>
            <a:ext cx="3793991" cy="580870"/>
          </a:xfrm>
          <a:prstGeom prst="rect">
            <a:avLst/>
          </a:prstGeom>
        </p:spPr>
      </p:pic>
      <p:pic>
        <p:nvPicPr>
          <p:cNvPr id="6" name="Imagen 4">
            <a:extLst>
              <a:ext uri="{FF2B5EF4-FFF2-40B4-BE49-F238E27FC236}">
                <a16:creationId xmlns:a16="http://schemas.microsoft.com/office/drawing/2014/main" id="{DCF7D572-E661-7BAE-7164-4980E313A99E}"/>
              </a:ext>
            </a:extLst>
          </p:cNvPr>
          <p:cNvPicPr>
            <a:picLocks noChangeAspect="1"/>
          </p:cNvPicPr>
          <p:nvPr/>
        </p:nvPicPr>
        <p:blipFill rotWithShape="1">
          <a:blip r:embed="rId4"/>
          <a:srcRect l="5247" t="5658" r="48383" b="5491"/>
          <a:stretch/>
        </p:blipFill>
        <p:spPr>
          <a:xfrm>
            <a:off x="4223996" y="3118049"/>
            <a:ext cx="1260132" cy="2683001"/>
          </a:xfrm>
          <a:prstGeom prst="rect">
            <a:avLst/>
          </a:prstGeom>
          <a:solidFill>
            <a:schemeClr val="tx1">
              <a:lumMod val="65000"/>
            </a:schemeClr>
          </a:solidFill>
        </p:spPr>
      </p:pic>
      <p:pic>
        <p:nvPicPr>
          <p:cNvPr id="7" name="Imagen 5">
            <a:extLst>
              <a:ext uri="{FF2B5EF4-FFF2-40B4-BE49-F238E27FC236}">
                <a16:creationId xmlns:a16="http://schemas.microsoft.com/office/drawing/2014/main" id="{0F8941B6-FBB4-35A5-B56B-E7D89FC15041}"/>
              </a:ext>
            </a:extLst>
          </p:cNvPr>
          <p:cNvPicPr>
            <a:picLocks noChangeAspect="1"/>
          </p:cNvPicPr>
          <p:nvPr/>
        </p:nvPicPr>
        <p:blipFill rotWithShape="1">
          <a:blip r:embed="rId5"/>
          <a:srcRect l="174" t="10236" r="75795" b="17704"/>
          <a:stretch/>
        </p:blipFill>
        <p:spPr>
          <a:xfrm>
            <a:off x="3266295" y="3123810"/>
            <a:ext cx="926018" cy="2668600"/>
          </a:xfrm>
          <a:prstGeom prst="rect">
            <a:avLst/>
          </a:prstGeom>
          <a:solidFill>
            <a:schemeClr val="tx1">
              <a:lumMod val="65000"/>
            </a:schemeClr>
          </a:solidFill>
        </p:spPr>
      </p:pic>
      <p:pic>
        <p:nvPicPr>
          <p:cNvPr id="8" name="Imagen 6">
            <a:extLst>
              <a:ext uri="{FF2B5EF4-FFF2-40B4-BE49-F238E27FC236}">
                <a16:creationId xmlns:a16="http://schemas.microsoft.com/office/drawing/2014/main" id="{5B687AFE-5210-5E4E-4E73-3BCEDA15F98A}"/>
              </a:ext>
            </a:extLst>
          </p:cNvPr>
          <p:cNvPicPr>
            <a:picLocks noChangeAspect="1"/>
          </p:cNvPicPr>
          <p:nvPr/>
        </p:nvPicPr>
        <p:blipFill rotWithShape="1">
          <a:blip r:embed="rId6"/>
          <a:srcRect l="31946" r="1489"/>
          <a:stretch/>
        </p:blipFill>
        <p:spPr>
          <a:xfrm>
            <a:off x="838200" y="3123810"/>
            <a:ext cx="2356087" cy="2677241"/>
          </a:xfrm>
          <a:prstGeom prst="rect">
            <a:avLst/>
          </a:prstGeom>
          <a:solidFill>
            <a:schemeClr val="tx1">
              <a:lumMod val="65000"/>
            </a:schemeClr>
          </a:solidFill>
        </p:spPr>
      </p:pic>
      <p:pic>
        <p:nvPicPr>
          <p:cNvPr id="9" name="Imagen 7">
            <a:extLst>
              <a:ext uri="{FF2B5EF4-FFF2-40B4-BE49-F238E27FC236}">
                <a16:creationId xmlns:a16="http://schemas.microsoft.com/office/drawing/2014/main" id="{AF9D1447-9305-1657-EFE0-CF3370B320BC}"/>
              </a:ext>
            </a:extLst>
          </p:cNvPr>
          <p:cNvPicPr>
            <a:picLocks noChangeAspect="1"/>
          </p:cNvPicPr>
          <p:nvPr/>
        </p:nvPicPr>
        <p:blipFill>
          <a:blip r:embed="rId7">
            <a:extLst>
              <a:ext uri="{28A0092B-C50C-407E-A947-70E740481C1C}">
                <a14:useLocalDpi xmlns:a14="http://schemas.microsoft.com/office/drawing/2010/main" val="0"/>
              </a:ext>
            </a:extLst>
          </a:blip>
          <a:srcRect l="11391"/>
          <a:stretch>
            <a:fillRect/>
          </a:stretch>
        </p:blipFill>
        <p:spPr bwMode="auto">
          <a:xfrm>
            <a:off x="6096000" y="3118050"/>
            <a:ext cx="2366169" cy="267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8">
            <a:extLst>
              <a:ext uri="{FF2B5EF4-FFF2-40B4-BE49-F238E27FC236}">
                <a16:creationId xmlns:a16="http://schemas.microsoft.com/office/drawing/2014/main" id="{D330EF86-2568-3D21-7D57-85C22E335890}"/>
              </a:ext>
            </a:extLst>
          </p:cNvPr>
          <p:cNvPicPr>
            <a:picLocks noChangeAspect="1"/>
          </p:cNvPicPr>
          <p:nvPr/>
        </p:nvPicPr>
        <p:blipFill>
          <a:blip r:embed="rId8">
            <a:extLst>
              <a:ext uri="{28A0092B-C50C-407E-A947-70E740481C1C}">
                <a14:useLocalDpi xmlns:a14="http://schemas.microsoft.com/office/drawing/2010/main" val="0"/>
              </a:ext>
            </a:extLst>
          </a:blip>
          <a:srcRect l="443" t="35036" r="66928" b="28802"/>
          <a:stretch>
            <a:fillRect/>
          </a:stretch>
        </p:blipFill>
        <p:spPr bwMode="auto">
          <a:xfrm>
            <a:off x="8651511" y="2948067"/>
            <a:ext cx="1677777" cy="1552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n 9">
            <a:extLst>
              <a:ext uri="{FF2B5EF4-FFF2-40B4-BE49-F238E27FC236}">
                <a16:creationId xmlns:a16="http://schemas.microsoft.com/office/drawing/2014/main" id="{22A7B1C8-1845-74E7-F759-B5A3BC2DACAB}"/>
              </a:ext>
            </a:extLst>
          </p:cNvPr>
          <p:cNvPicPr>
            <a:picLocks noChangeAspect="1"/>
          </p:cNvPicPr>
          <p:nvPr/>
        </p:nvPicPr>
        <p:blipFill>
          <a:blip r:embed="rId9" cstate="print">
            <a:extLst>
              <a:ext uri="{28A0092B-C50C-407E-A947-70E740481C1C}">
                <a14:useLocalDpi xmlns:a14="http://schemas.microsoft.com/office/drawing/2010/main" val="0"/>
              </a:ext>
            </a:extLst>
          </a:blip>
          <a:srcRect l="33334" t="-580" r="33510" b="580"/>
          <a:stretch>
            <a:fillRect/>
          </a:stretch>
        </p:blipFill>
        <p:spPr bwMode="auto">
          <a:xfrm>
            <a:off x="8656552" y="4500550"/>
            <a:ext cx="1667695" cy="1280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0">
            <a:extLst>
              <a:ext uri="{FF2B5EF4-FFF2-40B4-BE49-F238E27FC236}">
                <a16:creationId xmlns:a16="http://schemas.microsoft.com/office/drawing/2014/main" id="{252D4734-A282-BF7A-86C4-8E661C3AB59F}"/>
              </a:ext>
            </a:extLst>
          </p:cNvPr>
          <p:cNvPicPr>
            <a:picLocks noChangeAspect="1"/>
          </p:cNvPicPr>
          <p:nvPr/>
        </p:nvPicPr>
        <p:blipFill>
          <a:blip r:embed="rId10" cstate="print">
            <a:extLst>
              <a:ext uri="{28A0092B-C50C-407E-A947-70E740481C1C}">
                <a14:useLocalDpi xmlns:a14="http://schemas.microsoft.com/office/drawing/2010/main" val="0"/>
              </a:ext>
            </a:extLst>
          </a:blip>
          <a:srcRect l="67586"/>
          <a:stretch>
            <a:fillRect/>
          </a:stretch>
        </p:blipFill>
        <p:spPr bwMode="auto">
          <a:xfrm>
            <a:off x="10472620" y="4512116"/>
            <a:ext cx="1667695" cy="1280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n 11">
            <a:extLst>
              <a:ext uri="{FF2B5EF4-FFF2-40B4-BE49-F238E27FC236}">
                <a16:creationId xmlns:a16="http://schemas.microsoft.com/office/drawing/2014/main" id="{30EE7E9E-083B-E70B-AF9D-71F893922999}"/>
              </a:ext>
            </a:extLst>
          </p:cNvPr>
          <p:cNvPicPr>
            <a:picLocks noChangeAspect="1"/>
          </p:cNvPicPr>
          <p:nvPr/>
        </p:nvPicPr>
        <p:blipFill>
          <a:blip r:embed="rId11">
            <a:extLst>
              <a:ext uri="{28A0092B-C50C-407E-A947-70E740481C1C}">
                <a14:useLocalDpi xmlns:a14="http://schemas.microsoft.com/office/drawing/2010/main" val="0"/>
              </a:ext>
            </a:extLst>
          </a:blip>
          <a:srcRect l="79382" t="50632" r="5092" b="2948"/>
          <a:stretch>
            <a:fillRect/>
          </a:stretch>
        </p:blipFill>
        <p:spPr bwMode="auto">
          <a:xfrm>
            <a:off x="10713653" y="2166646"/>
            <a:ext cx="1155001" cy="2037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254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par>
                                <p:cTn id="14" presetID="14"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22095"/>
            <a:ext cx="10515600" cy="1325563"/>
          </a:xfrm>
        </p:spPr>
        <p:txBody>
          <a:bodyPr/>
          <a:lstStyle/>
          <a:p>
            <a:r>
              <a:rPr lang="es-ES" dirty="0"/>
              <a:t>¿Qué hacemos en Medicina Nuclear?</a:t>
            </a: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09" y="6033424"/>
            <a:ext cx="3667783" cy="828000"/>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1500" y="6176963"/>
            <a:ext cx="3793991" cy="580870"/>
          </a:xfrm>
          <a:prstGeom prst="rect">
            <a:avLst/>
          </a:prstGeom>
        </p:spPr>
      </p:pic>
      <p:graphicFrame>
        <p:nvGraphicFramePr>
          <p:cNvPr id="6" name="Gráfico 5">
            <a:extLst>
              <a:ext uri="{FF2B5EF4-FFF2-40B4-BE49-F238E27FC236}">
                <a16:creationId xmlns:a16="http://schemas.microsoft.com/office/drawing/2014/main" id="{81D5D8C5-2E10-8767-7A2D-324DFB88AE59}"/>
              </a:ext>
            </a:extLst>
          </p:cNvPr>
          <p:cNvGraphicFramePr>
            <a:graphicFrameLocks noGrp="1"/>
          </p:cNvGraphicFramePr>
          <p:nvPr>
            <p:ph idx="1"/>
            <p:extLst>
              <p:ext uri="{D42A27DB-BD31-4B8C-83A1-F6EECF244321}">
                <p14:modId xmlns:p14="http://schemas.microsoft.com/office/powerpoint/2010/main" val="1789901452"/>
              </p:ext>
            </p:extLst>
          </p:nvPr>
        </p:nvGraphicFramePr>
        <p:xfrm>
          <a:off x="3246694" y="1575889"/>
          <a:ext cx="5698611" cy="4385766"/>
        </p:xfrm>
        <a:graphic>
          <a:graphicData uri="http://schemas.openxmlformats.org/presentationml/2006/ole">
            <mc:AlternateContent xmlns:mc="http://schemas.openxmlformats.org/markup-compatibility/2006">
              <mc:Choice xmlns:v="urn:schemas-microsoft-com:vml" Requires="v">
                <p:oleObj name="Gráfico" r:id="rId5" imgW="4219687" imgH="3286082" progId="Excel.Chart.8">
                  <p:embed/>
                </p:oleObj>
              </mc:Choice>
              <mc:Fallback>
                <p:oleObj name="Gráfico" r:id="rId5" imgW="4219687" imgH="3286082" progId="Excel.Chart.8">
                  <p:embed/>
                  <p:pic>
                    <p:nvPicPr>
                      <p:cNvPr id="25603" name="Gráfico 5"/>
                      <p:cNvPicPr>
                        <a:picLocks noChangeArrowheads="1"/>
                      </p:cNvPicPr>
                      <p:nvPr/>
                    </p:nvPicPr>
                    <p:blipFill>
                      <a:blip r:embed="rId6"/>
                      <a:srcRect/>
                      <a:stretch>
                        <a:fillRect/>
                      </a:stretch>
                    </p:blipFill>
                    <p:spPr bwMode="auto">
                      <a:xfrm>
                        <a:off x="3246694" y="1575889"/>
                        <a:ext cx="5698611" cy="4385766"/>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6593652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Diagnóstico por la imagen</a:t>
            </a:r>
          </a:p>
        </p:txBody>
      </p:sp>
      <p:sp>
        <p:nvSpPr>
          <p:cNvPr id="3" name="Marcador de contenido 2"/>
          <p:cNvSpPr>
            <a:spLocks noGrp="1"/>
          </p:cNvSpPr>
          <p:nvPr>
            <p:ph idx="1"/>
          </p:nvPr>
        </p:nvSpPr>
        <p:spPr/>
        <p:txBody>
          <a:bodyPr>
            <a:normAutofit lnSpcReduction="10000"/>
          </a:bodyPr>
          <a:lstStyle/>
          <a:p>
            <a:pPr>
              <a:defRPr/>
            </a:pPr>
            <a:r>
              <a:rPr lang="es-ES" altLang="es-ES" dirty="0" err="1"/>
              <a:t>Gammacámaras</a:t>
            </a:r>
            <a:r>
              <a:rPr lang="es-ES" altLang="es-ES" dirty="0"/>
              <a:t> y PET: </a:t>
            </a:r>
          </a:p>
          <a:p>
            <a:pPr lvl="1">
              <a:defRPr/>
            </a:pPr>
            <a:r>
              <a:rPr lang="es-ES" altLang="es-ES" dirty="0"/>
              <a:t>Cardiología</a:t>
            </a:r>
          </a:p>
          <a:p>
            <a:pPr lvl="1">
              <a:defRPr/>
            </a:pPr>
            <a:r>
              <a:rPr lang="es-ES" altLang="es-ES" dirty="0"/>
              <a:t>Endocrinología</a:t>
            </a:r>
          </a:p>
          <a:p>
            <a:pPr lvl="1">
              <a:defRPr/>
            </a:pPr>
            <a:r>
              <a:rPr lang="es-ES" altLang="es-ES" dirty="0"/>
              <a:t>Gastroenterología</a:t>
            </a:r>
          </a:p>
          <a:p>
            <a:pPr lvl="1">
              <a:defRPr/>
            </a:pPr>
            <a:r>
              <a:rPr lang="es-ES" altLang="es-ES" dirty="0" err="1"/>
              <a:t>Nefrourología</a:t>
            </a:r>
            <a:endParaRPr lang="es-ES" altLang="es-ES" dirty="0"/>
          </a:p>
          <a:p>
            <a:pPr lvl="1">
              <a:defRPr/>
            </a:pPr>
            <a:r>
              <a:rPr lang="es-ES" altLang="es-ES" dirty="0"/>
              <a:t>Neurología</a:t>
            </a:r>
          </a:p>
          <a:p>
            <a:pPr lvl="1">
              <a:defRPr/>
            </a:pPr>
            <a:r>
              <a:rPr lang="es-ES" altLang="es-ES" dirty="0"/>
              <a:t>Sistema osteoarticular</a:t>
            </a:r>
          </a:p>
          <a:p>
            <a:pPr lvl="1">
              <a:defRPr/>
            </a:pPr>
            <a:r>
              <a:rPr lang="es-ES" altLang="es-ES" dirty="0"/>
              <a:t>Infecciones</a:t>
            </a:r>
          </a:p>
          <a:p>
            <a:pPr lvl="1">
              <a:defRPr/>
            </a:pPr>
            <a:r>
              <a:rPr lang="es-ES" altLang="es-ES" dirty="0"/>
              <a:t>Oncología</a:t>
            </a:r>
          </a:p>
          <a:p>
            <a:pPr lvl="1">
              <a:defRPr/>
            </a:pPr>
            <a:r>
              <a:rPr lang="es-ES" altLang="es-ES" dirty="0"/>
              <a:t>Inflamatorias</a:t>
            </a:r>
          </a:p>
          <a:p>
            <a:pPr lvl="1">
              <a:defRPr/>
            </a:pPr>
            <a:r>
              <a:rPr lang="es-ES" altLang="es-ES" dirty="0"/>
              <a:t>Neumología</a:t>
            </a:r>
          </a:p>
          <a:p>
            <a:endParaRPr lang="es-ES" dirty="0"/>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09" y="6033424"/>
            <a:ext cx="3667783" cy="828000"/>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1500" y="6176963"/>
            <a:ext cx="3793991" cy="580870"/>
          </a:xfrm>
          <a:prstGeom prst="rect">
            <a:avLst/>
          </a:prstGeom>
        </p:spPr>
      </p:pic>
    </p:spTree>
    <p:extLst>
      <p:ext uri="{BB962C8B-B14F-4D97-AF65-F5344CB8AC3E}">
        <p14:creationId xmlns:p14="http://schemas.microsoft.com/office/powerpoint/2010/main" val="3040836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5452554"/>
            <a:ext cx="10515600" cy="580870"/>
          </a:xfrm>
        </p:spPr>
        <p:txBody>
          <a:bodyPr>
            <a:normAutofit/>
          </a:bodyPr>
          <a:lstStyle/>
          <a:p>
            <a:pPr marL="0" indent="0">
              <a:buNone/>
            </a:pPr>
            <a:r>
              <a:rPr lang="es-ES" sz="2200" dirty="0"/>
              <a:t>Gammagrafía ósea (99mTc-HDP/DPD).</a:t>
            </a: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09" y="6033424"/>
            <a:ext cx="3667783" cy="828000"/>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1500" y="6176963"/>
            <a:ext cx="3793991" cy="580870"/>
          </a:xfrm>
          <a:prstGeom prst="rect">
            <a:avLst/>
          </a:prstGeom>
        </p:spPr>
      </p:pic>
      <p:grpSp>
        <p:nvGrpSpPr>
          <p:cNvPr id="6" name="Grupo 4">
            <a:extLst>
              <a:ext uri="{FF2B5EF4-FFF2-40B4-BE49-F238E27FC236}">
                <a16:creationId xmlns:a16="http://schemas.microsoft.com/office/drawing/2014/main" id="{3BB02495-855A-74B6-1D8B-A3FE01105557}"/>
              </a:ext>
            </a:extLst>
          </p:cNvPr>
          <p:cNvGrpSpPr>
            <a:grpSpLocks/>
          </p:cNvGrpSpPr>
          <p:nvPr/>
        </p:nvGrpSpPr>
        <p:grpSpPr bwMode="auto">
          <a:xfrm>
            <a:off x="838200" y="669775"/>
            <a:ext cx="2808295" cy="4084269"/>
            <a:chOff x="1079872" y="2807859"/>
            <a:chExt cx="3096344" cy="4501928"/>
          </a:xfrm>
        </p:grpSpPr>
        <p:pic>
          <p:nvPicPr>
            <p:cNvPr id="7" name="Imagen 2">
              <a:extLst>
                <a:ext uri="{FF2B5EF4-FFF2-40B4-BE49-F238E27FC236}">
                  <a16:creationId xmlns:a16="http://schemas.microsoft.com/office/drawing/2014/main" id="{3DD5C664-5269-3BE0-2D25-06B88E9EAF5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76016" y="2807859"/>
              <a:ext cx="1800200" cy="450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3">
              <a:extLst>
                <a:ext uri="{FF2B5EF4-FFF2-40B4-BE49-F238E27FC236}">
                  <a16:creationId xmlns:a16="http://schemas.microsoft.com/office/drawing/2014/main" id="{11F6BBC0-84D0-96E0-8D06-F1B64223F66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9872" y="2807859"/>
              <a:ext cx="1483199" cy="450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Picture 2" descr="https://lh6.googleusercontent.com/wb4z81w6dzoIFFayn6XJzGaamgPJPeddZ4dKPXFcLpqqKodUy8U2cgodteiIzbo5jGDSDRwdzIsZ-rkeErMaXWhBG8B8cCZiIkSb4ru8NGu-Az46I6cOXEjID_dLVL9FzZQ0gjuZaNNbrGS6-lxAvQ">
            <a:extLst>
              <a:ext uri="{FF2B5EF4-FFF2-40B4-BE49-F238E27FC236}">
                <a16:creationId xmlns:a16="http://schemas.microsoft.com/office/drawing/2014/main" id="{7C6BD5F7-A92A-963F-5147-165CF33E1C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53049" t="27046" r="4729" b="23230"/>
          <a:stretch>
            <a:fillRect/>
          </a:stretch>
        </p:blipFill>
        <p:spPr bwMode="auto">
          <a:xfrm>
            <a:off x="4088257" y="644995"/>
            <a:ext cx="3388308" cy="4133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4">
            <a:extLst>
              <a:ext uri="{FF2B5EF4-FFF2-40B4-BE49-F238E27FC236}">
                <a16:creationId xmlns:a16="http://schemas.microsoft.com/office/drawing/2014/main" id="{10144092-670C-E273-DC0F-7FA8DEEB854C}"/>
              </a:ext>
            </a:extLst>
          </p:cNvPr>
          <p:cNvPicPr>
            <a:picLocks noChangeAspect="1"/>
          </p:cNvPicPr>
          <p:nvPr/>
        </p:nvPicPr>
        <p:blipFill rotWithShape="1">
          <a:blip r:embed="rId8">
            <a:extLst>
              <a:ext uri="{28A0092B-C50C-407E-A947-70E740481C1C}">
                <a14:useLocalDpi xmlns:a14="http://schemas.microsoft.com/office/drawing/2010/main" val="0"/>
              </a:ext>
            </a:extLst>
          </a:blip>
          <a:srcRect l="3275" t="5231" r="52307" b="56668"/>
          <a:stretch/>
        </p:blipFill>
        <p:spPr bwMode="auto">
          <a:xfrm>
            <a:off x="8731934" y="669775"/>
            <a:ext cx="2713122" cy="2429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https://lh5.googleusercontent.com/K9Vo-aAvD2C2i2xDs-tPu94fYzO9hkTSUMPLa2C5_IOhQRgNQMaT3lCor1oJL7EEqeeXme3c7RiIT6y6JWgNW8QH53VCHXAgSXgoDRgvSZQJ_91DmaZA0VD9cNOlsey4DA1mfp6hgpfvCKe_NNsq3w">
            <a:extLst>
              <a:ext uri="{FF2B5EF4-FFF2-40B4-BE49-F238E27FC236}">
                <a16:creationId xmlns:a16="http://schemas.microsoft.com/office/drawing/2014/main" id="{E50CE54E-8F5B-FF66-DA38-0C09883E962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1149" t="55262" r="11115" b="10323"/>
          <a:stretch/>
        </p:blipFill>
        <p:spPr bwMode="auto">
          <a:xfrm>
            <a:off x="8978075" y="3242403"/>
            <a:ext cx="2220839" cy="2389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80557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200" y="5596093"/>
            <a:ext cx="10515600" cy="580870"/>
          </a:xfrm>
        </p:spPr>
        <p:txBody>
          <a:bodyPr anchor="ctr">
            <a:normAutofit/>
          </a:bodyPr>
          <a:lstStyle/>
          <a:p>
            <a:pPr marL="0" indent="0">
              <a:buNone/>
            </a:pPr>
            <a:r>
              <a:rPr lang="es-ES" sz="2200" dirty="0"/>
              <a:t>Gammagrafía renal (99mTc-DMSA) y </a:t>
            </a:r>
            <a:r>
              <a:rPr lang="es-ES" sz="2200" dirty="0" err="1"/>
              <a:t>renograma</a:t>
            </a:r>
            <a:r>
              <a:rPr lang="es-ES" sz="2200" dirty="0"/>
              <a:t> (99mTc-MAG3)</a:t>
            </a: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09" y="6033424"/>
            <a:ext cx="3667783" cy="828000"/>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1500" y="6176963"/>
            <a:ext cx="3793991" cy="580870"/>
          </a:xfrm>
          <a:prstGeom prst="rect">
            <a:avLst/>
          </a:prstGeom>
        </p:spPr>
      </p:pic>
      <p:pic>
        <p:nvPicPr>
          <p:cNvPr id="6" name="Imagen 2">
            <a:extLst>
              <a:ext uri="{FF2B5EF4-FFF2-40B4-BE49-F238E27FC236}">
                <a16:creationId xmlns:a16="http://schemas.microsoft.com/office/drawing/2014/main" id="{6D5AB353-3601-FC3B-2025-CEF611401432}"/>
              </a:ext>
            </a:extLst>
          </p:cNvPr>
          <p:cNvPicPr>
            <a:picLocks noChangeAspect="1"/>
          </p:cNvPicPr>
          <p:nvPr/>
        </p:nvPicPr>
        <p:blipFill>
          <a:blip r:embed="rId5">
            <a:extLst>
              <a:ext uri="{28A0092B-C50C-407E-A947-70E740481C1C}">
                <a14:useLocalDpi xmlns:a14="http://schemas.microsoft.com/office/drawing/2010/main" val="0"/>
              </a:ext>
            </a:extLst>
          </a:blip>
          <a:srcRect l="1219" t="5333" r="40253" b="42668"/>
          <a:stretch>
            <a:fillRect/>
          </a:stretch>
        </p:blipFill>
        <p:spPr bwMode="auto">
          <a:xfrm>
            <a:off x="482251" y="290369"/>
            <a:ext cx="3165269" cy="257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1">
            <a:extLst>
              <a:ext uri="{FF2B5EF4-FFF2-40B4-BE49-F238E27FC236}">
                <a16:creationId xmlns:a16="http://schemas.microsoft.com/office/drawing/2014/main" id="{7A72D0C7-1A39-D635-3685-3BB37537E636}"/>
              </a:ext>
            </a:extLst>
          </p:cNvPr>
          <p:cNvPicPr>
            <a:picLocks noChangeAspect="1"/>
          </p:cNvPicPr>
          <p:nvPr/>
        </p:nvPicPr>
        <p:blipFill>
          <a:blip r:embed="rId6">
            <a:extLst>
              <a:ext uri="{28A0092B-C50C-407E-A947-70E740481C1C}">
                <a14:useLocalDpi xmlns:a14="http://schemas.microsoft.com/office/drawing/2010/main" val="0"/>
              </a:ext>
            </a:extLst>
          </a:blip>
          <a:srcRect b="53439"/>
          <a:stretch>
            <a:fillRect/>
          </a:stretch>
        </p:blipFill>
        <p:spPr bwMode="auto">
          <a:xfrm>
            <a:off x="482251" y="2986941"/>
            <a:ext cx="3159278" cy="2571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2">
            <a:extLst>
              <a:ext uri="{FF2B5EF4-FFF2-40B4-BE49-F238E27FC236}">
                <a16:creationId xmlns:a16="http://schemas.microsoft.com/office/drawing/2014/main" id="{7EE93CDE-2106-79F0-011C-3D8C5E81DED2}"/>
              </a:ext>
            </a:extLst>
          </p:cNvPr>
          <p:cNvPicPr>
            <a:picLocks noChangeAspect="1"/>
          </p:cNvPicPr>
          <p:nvPr/>
        </p:nvPicPr>
        <p:blipFill>
          <a:blip r:embed="rId7">
            <a:extLst>
              <a:ext uri="{28A0092B-C50C-407E-A947-70E740481C1C}">
                <a14:useLocalDpi xmlns:a14="http://schemas.microsoft.com/office/drawing/2010/main" val="0"/>
              </a:ext>
            </a:extLst>
          </a:blip>
          <a:srcRect l="3044" t="7298" r="46869" b="42097"/>
          <a:stretch>
            <a:fillRect/>
          </a:stretch>
        </p:blipFill>
        <p:spPr bwMode="auto">
          <a:xfrm>
            <a:off x="3976745" y="937539"/>
            <a:ext cx="4049705" cy="4049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1">
            <a:extLst>
              <a:ext uri="{FF2B5EF4-FFF2-40B4-BE49-F238E27FC236}">
                <a16:creationId xmlns:a16="http://schemas.microsoft.com/office/drawing/2014/main" id="{9E6DCB0F-55A0-975E-DE67-2894D5804AC4}"/>
              </a:ext>
            </a:extLst>
          </p:cNvPr>
          <p:cNvPicPr>
            <a:picLocks noChangeAspect="1"/>
          </p:cNvPicPr>
          <p:nvPr/>
        </p:nvPicPr>
        <p:blipFill>
          <a:blip r:embed="rId8">
            <a:extLst>
              <a:ext uri="{28A0092B-C50C-407E-A947-70E740481C1C}">
                <a14:useLocalDpi xmlns:a14="http://schemas.microsoft.com/office/drawing/2010/main" val="0"/>
              </a:ext>
            </a:extLst>
          </a:blip>
          <a:srcRect l="49992" t="51675" r="1848" b="-2"/>
          <a:stretch>
            <a:fillRect/>
          </a:stretch>
        </p:blipFill>
        <p:spPr bwMode="auto">
          <a:xfrm>
            <a:off x="8337271" y="1103829"/>
            <a:ext cx="3502448" cy="3515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6549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PET con 18F-FDG</a:t>
            </a:r>
          </a:p>
        </p:txBody>
      </p:sp>
      <p:sp>
        <p:nvSpPr>
          <p:cNvPr id="3" name="Marcador de contenido 2"/>
          <p:cNvSpPr>
            <a:spLocks noGrp="1"/>
          </p:cNvSpPr>
          <p:nvPr>
            <p:ph idx="1"/>
          </p:nvPr>
        </p:nvSpPr>
        <p:spPr>
          <a:xfrm>
            <a:off x="838200" y="5715001"/>
            <a:ext cx="10515600" cy="461962"/>
          </a:xfrm>
        </p:spPr>
        <p:txBody>
          <a:bodyPr>
            <a:normAutofit/>
          </a:bodyPr>
          <a:lstStyle/>
          <a:p>
            <a:pPr marL="0" indent="0">
              <a:buNone/>
            </a:pPr>
            <a:r>
              <a:rPr lang="es-ES" sz="2000" dirty="0"/>
              <a:t>Estudio de patología inflamatoria</a:t>
            </a: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09" y="6033424"/>
            <a:ext cx="3667783" cy="828000"/>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1500" y="6176963"/>
            <a:ext cx="3793991" cy="580870"/>
          </a:xfrm>
          <a:prstGeom prst="rect">
            <a:avLst/>
          </a:prstGeom>
        </p:spPr>
      </p:pic>
      <p:pic>
        <p:nvPicPr>
          <p:cNvPr id="6" name="Imagen 1">
            <a:extLst>
              <a:ext uri="{FF2B5EF4-FFF2-40B4-BE49-F238E27FC236}">
                <a16:creationId xmlns:a16="http://schemas.microsoft.com/office/drawing/2014/main" id="{FFF0FD78-C45F-1FC9-8BA9-048DCF55A31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12184" y="1554258"/>
            <a:ext cx="2462108" cy="3749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2">
            <a:extLst>
              <a:ext uri="{FF2B5EF4-FFF2-40B4-BE49-F238E27FC236}">
                <a16:creationId xmlns:a16="http://schemas.microsoft.com/office/drawing/2014/main" id="{AF8984B4-F3BC-9969-AF29-E01CBE20A0B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00585" y="681038"/>
            <a:ext cx="1990830" cy="48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3">
            <a:extLst>
              <a:ext uri="{FF2B5EF4-FFF2-40B4-BE49-F238E27FC236}">
                <a16:creationId xmlns:a16="http://schemas.microsoft.com/office/drawing/2014/main" id="{E5A2B1EF-5523-6F5E-CD55-110350A6718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30757" y="322094"/>
            <a:ext cx="3626504" cy="512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8981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t>PET con 18F-FDG</a:t>
            </a:r>
          </a:p>
        </p:txBody>
      </p:sp>
      <p:sp>
        <p:nvSpPr>
          <p:cNvPr id="3" name="Marcador de contenido 2"/>
          <p:cNvSpPr>
            <a:spLocks noGrp="1"/>
          </p:cNvSpPr>
          <p:nvPr>
            <p:ph idx="1"/>
          </p:nvPr>
        </p:nvSpPr>
        <p:spPr>
          <a:xfrm>
            <a:off x="838200" y="5596091"/>
            <a:ext cx="10515600" cy="580871"/>
          </a:xfrm>
        </p:spPr>
        <p:txBody>
          <a:bodyPr/>
          <a:lstStyle/>
          <a:p>
            <a:pPr marL="0" indent="0">
              <a:buNone/>
            </a:pPr>
            <a:r>
              <a:rPr lang="es-ES" dirty="0"/>
              <a:t>Estudio de patología infecciosa</a:t>
            </a:r>
          </a:p>
        </p:txBody>
      </p:sp>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09" y="6033424"/>
            <a:ext cx="3667783" cy="828000"/>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1500" y="6176963"/>
            <a:ext cx="3793991" cy="580870"/>
          </a:xfrm>
          <a:prstGeom prst="rect">
            <a:avLst/>
          </a:prstGeom>
        </p:spPr>
      </p:pic>
      <p:pic>
        <p:nvPicPr>
          <p:cNvPr id="6" name="Imagen 1">
            <a:extLst>
              <a:ext uri="{FF2B5EF4-FFF2-40B4-BE49-F238E27FC236}">
                <a16:creationId xmlns:a16="http://schemas.microsoft.com/office/drawing/2014/main" id="{B5E782AE-9C06-E20E-AE6C-50ED6CEC86AA}"/>
              </a:ext>
            </a:extLst>
          </p:cNvPr>
          <p:cNvPicPr>
            <a:picLocks noChangeAspect="1"/>
          </p:cNvPicPr>
          <p:nvPr/>
        </p:nvPicPr>
        <p:blipFill>
          <a:blip r:embed="rId5" cstate="print">
            <a:extLst>
              <a:ext uri="{28A0092B-C50C-407E-A947-70E740481C1C}">
                <a14:useLocalDpi xmlns:a14="http://schemas.microsoft.com/office/drawing/2010/main" val="0"/>
              </a:ext>
            </a:extLst>
          </a:blip>
          <a:srcRect b="51543"/>
          <a:stretch>
            <a:fillRect/>
          </a:stretch>
        </p:blipFill>
        <p:spPr bwMode="auto">
          <a:xfrm>
            <a:off x="949742" y="1589177"/>
            <a:ext cx="4882758" cy="3679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2">
            <a:extLst>
              <a:ext uri="{FF2B5EF4-FFF2-40B4-BE49-F238E27FC236}">
                <a16:creationId xmlns:a16="http://schemas.microsoft.com/office/drawing/2014/main" id="{20FFD5C6-BD5D-44A8-7C62-313E0E77A69C}"/>
              </a:ext>
            </a:extLst>
          </p:cNvPr>
          <p:cNvPicPr>
            <a:picLocks noChangeAspect="1"/>
          </p:cNvPicPr>
          <p:nvPr/>
        </p:nvPicPr>
        <p:blipFill>
          <a:blip r:embed="rId6" cstate="print">
            <a:extLst>
              <a:ext uri="{28A0092B-C50C-407E-A947-70E740481C1C}">
                <a14:useLocalDpi xmlns:a14="http://schemas.microsoft.com/office/drawing/2010/main" val="0"/>
              </a:ext>
            </a:extLst>
          </a:blip>
          <a:srcRect t="49738"/>
          <a:stretch>
            <a:fillRect/>
          </a:stretch>
        </p:blipFill>
        <p:spPr bwMode="auto">
          <a:xfrm>
            <a:off x="6483537" y="1363267"/>
            <a:ext cx="5284974" cy="4131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1633237"/>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TotalTime>
  <Words>1133</Words>
  <Application>Microsoft Office PowerPoint</Application>
  <PresentationFormat>Widescreen</PresentationFormat>
  <Paragraphs>133</Paragraphs>
  <Slides>24</Slides>
  <Notes>13</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32" baseType="lpstr">
      <vt:lpstr>Arial</vt:lpstr>
      <vt:lpstr>Calibri</vt:lpstr>
      <vt:lpstr>Calibri Light</vt:lpstr>
      <vt:lpstr>Leelawadee</vt:lpstr>
      <vt:lpstr>Wingdings</vt:lpstr>
      <vt:lpstr>Wingdings 3</vt:lpstr>
      <vt:lpstr>Tema de Office</vt:lpstr>
      <vt:lpstr>Gráfico</vt:lpstr>
      <vt:lpstr>JORNADA DE PUERTAS ABIERTAS</vt:lpstr>
      <vt:lpstr>¿Qué es la Medicina Nuclear?</vt:lpstr>
      <vt:lpstr>¿Qué es la Medicina Nuclear?</vt:lpstr>
      <vt:lpstr>¿Qué hacemos en Medicina Nuclear?</vt:lpstr>
      <vt:lpstr>Diagnóstico por la imagen</vt:lpstr>
      <vt:lpstr>PowerPoint Presentation</vt:lpstr>
      <vt:lpstr>PowerPoint Presentation</vt:lpstr>
      <vt:lpstr>PET con 18F-FDG</vt:lpstr>
      <vt:lpstr>PET con 18F-FDG</vt:lpstr>
      <vt:lpstr>PET con 18F-FDG</vt:lpstr>
      <vt:lpstr>PET con 18F-FDG</vt:lpstr>
      <vt:lpstr>PET con 18F-Florbetaben</vt:lpstr>
      <vt:lpstr>Cirugía radioguiada</vt:lpstr>
      <vt:lpstr>PowerPoint Presentation</vt:lpstr>
      <vt:lpstr>PowerPoint Presentation</vt:lpstr>
      <vt:lpstr>¿Tera… qué?</vt:lpstr>
      <vt:lpstr>¿Tera… qué?</vt:lpstr>
      <vt:lpstr>PowerPoint Presentation</vt:lpstr>
      <vt:lpstr>PowerPoint Presentation</vt:lpstr>
      <vt:lpstr>¿Tera… qué?</vt:lpstr>
      <vt:lpstr>Residencia. Guía de formación</vt:lpstr>
      <vt:lpstr>Residencia. Guía de formación</vt:lpstr>
      <vt:lpstr>¿Por qué el H. 12 de Octubre?</vt:lpstr>
      <vt:lpstr>PowerPoint Presentation</vt:lpstr>
    </vt:vector>
  </TitlesOfParts>
  <Company>Comunidad de Madrid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JORNADA DE PUERTAS ABIERTAS</dc:title>
  <dc:creator>Marcos Morales.Adrian</dc:creator>
  <cp:lastModifiedBy>PABLO ZARAGOZA BALLESTER</cp:lastModifiedBy>
  <cp:revision>11</cp:revision>
  <dcterms:created xsi:type="dcterms:W3CDTF">2023-03-17T12:09:33Z</dcterms:created>
  <dcterms:modified xsi:type="dcterms:W3CDTF">2023-03-20T16:20:27Z</dcterms:modified>
</cp:coreProperties>
</file>